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64"/>
  </p:notesMasterIdLst>
  <p:sldIdLst>
    <p:sldId id="320" r:id="rId2"/>
    <p:sldId id="288" r:id="rId3"/>
    <p:sldId id="258" r:id="rId4"/>
    <p:sldId id="257" r:id="rId5"/>
    <p:sldId id="331" r:id="rId6"/>
    <p:sldId id="343" r:id="rId7"/>
    <p:sldId id="295" r:id="rId8"/>
    <p:sldId id="297" r:id="rId9"/>
    <p:sldId id="262" r:id="rId10"/>
    <p:sldId id="261" r:id="rId11"/>
    <p:sldId id="342" r:id="rId12"/>
    <p:sldId id="271" r:id="rId13"/>
    <p:sldId id="339" r:id="rId14"/>
    <p:sldId id="322" r:id="rId15"/>
    <p:sldId id="299" r:id="rId16"/>
    <p:sldId id="300" r:id="rId17"/>
    <p:sldId id="301" r:id="rId18"/>
    <p:sldId id="269" r:id="rId19"/>
    <p:sldId id="312" r:id="rId20"/>
    <p:sldId id="344" r:id="rId21"/>
    <p:sldId id="330" r:id="rId22"/>
    <p:sldId id="341" r:id="rId23"/>
    <p:sldId id="332" r:id="rId24"/>
    <p:sldId id="306" r:id="rId25"/>
    <p:sldId id="324" r:id="rId26"/>
    <p:sldId id="333" r:id="rId27"/>
    <p:sldId id="323" r:id="rId28"/>
    <p:sldId id="325" r:id="rId29"/>
    <p:sldId id="326" r:id="rId30"/>
    <p:sldId id="327" r:id="rId31"/>
    <p:sldId id="328" r:id="rId32"/>
    <p:sldId id="329" r:id="rId33"/>
    <p:sldId id="345" r:id="rId34"/>
    <p:sldId id="346" r:id="rId35"/>
    <p:sldId id="334" r:id="rId36"/>
    <p:sldId id="335" r:id="rId37"/>
    <p:sldId id="336" r:id="rId38"/>
    <p:sldId id="347" r:id="rId39"/>
    <p:sldId id="348" r:id="rId40"/>
    <p:sldId id="349" r:id="rId41"/>
    <p:sldId id="350" r:id="rId42"/>
    <p:sldId id="351" r:id="rId43"/>
    <p:sldId id="352" r:id="rId44"/>
    <p:sldId id="353" r:id="rId45"/>
    <p:sldId id="354" r:id="rId46"/>
    <p:sldId id="355" r:id="rId47"/>
    <p:sldId id="356" r:id="rId48"/>
    <p:sldId id="357" r:id="rId49"/>
    <p:sldId id="358" r:id="rId50"/>
    <p:sldId id="359" r:id="rId51"/>
    <p:sldId id="360" r:id="rId52"/>
    <p:sldId id="361" r:id="rId53"/>
    <p:sldId id="362" r:id="rId54"/>
    <p:sldId id="363" r:id="rId55"/>
    <p:sldId id="364" r:id="rId56"/>
    <p:sldId id="338" r:id="rId57"/>
    <p:sldId id="365" r:id="rId58"/>
    <p:sldId id="366" r:id="rId59"/>
    <p:sldId id="367" r:id="rId60"/>
    <p:sldId id="368" r:id="rId61"/>
    <p:sldId id="340" r:id="rId62"/>
    <p:sldId id="278" r:id="rId63"/>
  </p:sldIdLst>
  <p:sldSz cx="9144000" cy="5143500" type="screen16x9"/>
  <p:notesSz cx="6858000" cy="9144000"/>
  <p:embeddedFontLst>
    <p:embeddedFont>
      <p:font typeface="Arvo" panose="020B0604020202020204" charset="0"/>
      <p:regular r:id="rId65"/>
      <p:bold r:id="rId66"/>
      <p:italic r:id="rId67"/>
      <p:boldItalic r:id="rId68"/>
    </p:embeddedFont>
    <p:embeddedFont>
      <p:font typeface="Calibri" panose="020F0502020204030204" pitchFamily="34" charset="0"/>
      <p:regular r:id="rId69"/>
      <p:bold r:id="rId70"/>
      <p:italic r:id="rId71"/>
      <p:boldItalic r:id="rId72"/>
    </p:embeddedFont>
    <p:embeddedFont>
      <p:font typeface="Pristina" panose="03060402040406080204" pitchFamily="66" charset="0"/>
      <p:regular r:id="rId73"/>
    </p:embeddedFont>
    <p:embeddedFont>
      <p:font typeface="Roboto Black" panose="02000000000000000000" pitchFamily="2" charset="0"/>
      <p:bold r:id="rId74"/>
      <p:boldItalic r:id="rId75"/>
    </p:embeddedFont>
    <p:embeddedFont>
      <p:font typeface="Roboto Condensed" panose="02000000000000000000" pitchFamily="2" charset="0"/>
      <p:regular r:id="rId76"/>
      <p:bold r:id="rId77"/>
      <p:italic r:id="rId78"/>
      <p:boldItalic r:id="rId79"/>
    </p:embeddedFont>
    <p:embeddedFont>
      <p:font typeface="Roboto Condensed Light" panose="02000000000000000000" pitchFamily="2" charset="0"/>
      <p:regular r:id="rId80"/>
      <p:bold r:id="rId81"/>
      <p:italic r:id="rId82"/>
      <p:bold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818E"/>
    <a:srgbClr val="A64D79"/>
    <a:srgbClr val="674EA7"/>
    <a:srgbClr val="F1C232"/>
    <a:srgbClr val="E69138"/>
    <a:srgbClr val="CC9F0E"/>
    <a:srgbClr val="3F5378"/>
    <a:srgbClr val="FF9800"/>
    <a:srgbClr val="21314A"/>
    <a:srgbClr val="4262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27665BA-8202-44FC-AD62-C9F0E3EA811A}">
  <a:tblStyle styleId="{E27665BA-8202-44FC-AD62-C9F0E3EA811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15DE48A-E3B5-44D0-98CB-AE0B3FDC037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09" d="100"/>
          <a:sy n="109" d="100"/>
        </p:scale>
        <p:origin x="73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4.fntdata"/><Relationship Id="rId76" Type="http://schemas.openxmlformats.org/officeDocument/2006/relationships/font" Target="fonts/font12.fntdata"/><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2.fntdata"/><Relationship Id="rId74" Type="http://schemas.openxmlformats.org/officeDocument/2006/relationships/font" Target="fonts/font10.fntdata"/><Relationship Id="rId79" Type="http://schemas.openxmlformats.org/officeDocument/2006/relationships/font" Target="fonts/font15.fntdata"/><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8.fntdata"/><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5.fntdata"/><Relationship Id="rId77"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8.fntdata"/><Relationship Id="rId80" Type="http://schemas.openxmlformats.org/officeDocument/2006/relationships/font" Target="fonts/font16.fntdata"/><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75" Type="http://schemas.openxmlformats.org/officeDocument/2006/relationships/font" Target="fonts/font11.fntdata"/><Relationship Id="rId83"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font" Target="fonts/font14.fntdata"/><Relationship Id="rId81" Type="http://schemas.openxmlformats.org/officeDocument/2006/relationships/font" Target="fonts/font17.fntdata"/><Relationship Id="rId8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86368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debaa7b3a2_1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debaa7b3a2_1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2351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432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73355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5858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265018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238277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debaa7b3a2_1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debaa7b3a2_1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5548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2265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7931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1" name="Google Shape;11;p2"/>
          <p:cNvGrpSpPr/>
          <p:nvPr/>
        </p:nvGrpSpPr>
        <p:grpSpPr>
          <a:xfrm>
            <a:off x="0" y="-7088"/>
            <a:ext cx="8661398" cy="5150588"/>
            <a:chOff x="0" y="-7088"/>
            <a:chExt cx="8661398" cy="5150588"/>
          </a:xfrm>
        </p:grpSpPr>
        <p:sp>
          <p:nvSpPr>
            <p:cNvPr id="12" name="Google Shape;12;p2"/>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4" name="Google Shape;14;p2"/>
          <p:cNvGrpSpPr/>
          <p:nvPr/>
        </p:nvGrpSpPr>
        <p:grpSpPr>
          <a:xfrm rot="10800000" flipH="1">
            <a:off x="1" y="1090763"/>
            <a:ext cx="8847502" cy="2961975"/>
            <a:chOff x="-8178042" y="-4493254"/>
            <a:chExt cx="19483598" cy="6522736"/>
          </a:xfrm>
        </p:grpSpPr>
        <p:sp>
          <p:nvSpPr>
            <p:cNvPr id="15" name="Google Shape;15;p2"/>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6" name="Google Shape;16;p2"/>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7" name="Google Shape;17;p2"/>
          <p:cNvGrpSpPr/>
          <p:nvPr/>
        </p:nvGrpSpPr>
        <p:grpSpPr>
          <a:xfrm>
            <a:off x="3677236" y="4278349"/>
            <a:ext cx="5480829" cy="432996"/>
            <a:chOff x="5582265" y="4646738"/>
            <a:chExt cx="5480829" cy="432996"/>
          </a:xfrm>
        </p:grpSpPr>
        <p:sp>
          <p:nvSpPr>
            <p:cNvPr id="18" name="Google Shape;18;p2"/>
            <p:cNvSpPr/>
            <p:nvPr/>
          </p:nvSpPr>
          <p:spPr>
            <a:xfrm rot="10800000">
              <a:off x="5582265"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80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710175"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 name="Google Shape;22;p2"/>
          <p:cNvSpPr txBox="1">
            <a:spLocks noGrp="1"/>
          </p:cNvSpPr>
          <p:nvPr>
            <p:ph type="ctrTitle"/>
          </p:nvPr>
        </p:nvSpPr>
        <p:spPr>
          <a:xfrm>
            <a:off x="685800" y="1090750"/>
            <a:ext cx="5367900" cy="2961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1"/>
        <p:cNvGrpSpPr/>
        <p:nvPr/>
      </p:nvGrpSpPr>
      <p:grpSpPr>
        <a:xfrm>
          <a:off x="0" y="0"/>
          <a:ext cx="0" cy="0"/>
          <a:chOff x="0" y="0"/>
          <a:chExt cx="0" cy="0"/>
        </a:xfrm>
      </p:grpSpPr>
      <p:grpSp>
        <p:nvGrpSpPr>
          <p:cNvPr id="62" name="Google Shape;62;p5"/>
          <p:cNvGrpSpPr/>
          <p:nvPr/>
        </p:nvGrpSpPr>
        <p:grpSpPr>
          <a:xfrm>
            <a:off x="6946842" y="4472723"/>
            <a:ext cx="2202830" cy="670795"/>
            <a:chOff x="5575242" y="4472723"/>
            <a:chExt cx="2202830" cy="670795"/>
          </a:xfrm>
        </p:grpSpPr>
        <p:sp>
          <p:nvSpPr>
            <p:cNvPr id="63" name="Google Shape;63;p5"/>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5"/>
            <p:cNvGrpSpPr/>
            <p:nvPr/>
          </p:nvGrpSpPr>
          <p:grpSpPr>
            <a:xfrm flipH="1">
              <a:off x="5734850" y="4472723"/>
              <a:ext cx="2040837" cy="670795"/>
              <a:chOff x="1297954" y="330075"/>
              <a:chExt cx="5169293" cy="1699506"/>
            </a:xfrm>
          </p:grpSpPr>
          <p:sp>
            <p:nvSpPr>
              <p:cNvPr id="65" name="Google Shape;65;p5"/>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5"/>
            <p:cNvGrpSpPr/>
            <p:nvPr/>
          </p:nvGrpSpPr>
          <p:grpSpPr>
            <a:xfrm flipH="1">
              <a:off x="5578209" y="4646738"/>
              <a:ext cx="2199863" cy="304563"/>
              <a:chOff x="-5827153" y="330075"/>
              <a:chExt cx="12276019" cy="1699569"/>
            </a:xfrm>
          </p:grpSpPr>
          <p:sp>
            <p:nvSpPr>
              <p:cNvPr id="68" name="Google Shape;68;p5"/>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 name="Google Shape;70;p5"/>
          <p:cNvGrpSpPr/>
          <p:nvPr/>
        </p:nvGrpSpPr>
        <p:grpSpPr>
          <a:xfrm>
            <a:off x="-4" y="40"/>
            <a:ext cx="7072430" cy="1327315"/>
            <a:chOff x="-4" y="40"/>
            <a:chExt cx="7072430" cy="1327315"/>
          </a:xfrm>
        </p:grpSpPr>
        <p:sp>
          <p:nvSpPr>
            <p:cNvPr id="71" name="Google Shape;71;p5"/>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72" name="Google Shape;72;p5"/>
            <p:cNvGrpSpPr/>
            <p:nvPr/>
          </p:nvGrpSpPr>
          <p:grpSpPr>
            <a:xfrm rot="10800000" flipH="1">
              <a:off x="3" y="40"/>
              <a:ext cx="6756168" cy="1327315"/>
              <a:chOff x="-2168138" y="330075"/>
              <a:chExt cx="8650663" cy="1699506"/>
            </a:xfrm>
          </p:grpSpPr>
          <p:sp>
            <p:nvSpPr>
              <p:cNvPr id="73" name="Google Shape;73;p5"/>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74" name="Google Shape;74;p5"/>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75" name="Google Shape;75;p5"/>
            <p:cNvGrpSpPr/>
            <p:nvPr/>
          </p:nvGrpSpPr>
          <p:grpSpPr>
            <a:xfrm rot="10800000" flipH="1">
              <a:off x="-4" y="381007"/>
              <a:ext cx="7072430" cy="771744"/>
              <a:chOff x="-9092084" y="330075"/>
              <a:chExt cx="15574609" cy="1699501"/>
            </a:xfrm>
          </p:grpSpPr>
          <p:sp>
            <p:nvSpPr>
              <p:cNvPr id="76" name="Google Shape;76;p5"/>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77" name="Google Shape;77;p5"/>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sp>
        <p:nvSpPr>
          <p:cNvPr id="78" name="Google Shape;78;p5"/>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79" name="Google Shape;79;p5"/>
          <p:cNvSpPr txBox="1">
            <a:spLocks noGrp="1"/>
          </p:cNvSpPr>
          <p:nvPr>
            <p:ph type="body" idx="1"/>
          </p:nvPr>
        </p:nvSpPr>
        <p:spPr>
          <a:xfrm>
            <a:off x="814275" y="1327350"/>
            <a:ext cx="6132600" cy="3145500"/>
          </a:xfrm>
          <a:prstGeom prst="rect">
            <a:avLst/>
          </a:prstGeom>
        </p:spPr>
        <p:txBody>
          <a:bodyPr spcFirstLastPara="1" wrap="square" lIns="91425" tIns="91425" rIns="91425" bIns="91425" anchor="ctr" anchorCtr="0">
            <a:noAutofit/>
          </a:bodyPr>
          <a:lstStyle>
            <a:lvl1pPr marL="457200" lvl="0" indent="-381000">
              <a:spcBef>
                <a:spcPts val="600"/>
              </a:spcBef>
              <a:spcAft>
                <a:spcPts val="0"/>
              </a:spcAft>
              <a:buSzPts val="2400"/>
              <a:buChar char="▰"/>
              <a:defRPr/>
            </a:lvl1pPr>
            <a:lvl2pPr marL="914400" lvl="1" indent="-381000">
              <a:spcBef>
                <a:spcPts val="1000"/>
              </a:spcBef>
              <a:spcAft>
                <a:spcPts val="0"/>
              </a:spcAft>
              <a:buSzPts val="2400"/>
              <a:buChar char="▻"/>
              <a:defRPr/>
            </a:lvl2pPr>
            <a:lvl3pPr marL="1371600" lvl="2" indent="-381000">
              <a:spcBef>
                <a:spcPts val="1000"/>
              </a:spcBef>
              <a:spcAft>
                <a:spcPts val="0"/>
              </a:spcAft>
              <a:buSzPts val="2400"/>
              <a:buChar char="▻"/>
              <a:defRPr/>
            </a:lvl3pPr>
            <a:lvl4pPr marL="1828800" lvl="3" indent="-381000">
              <a:spcBef>
                <a:spcPts val="1000"/>
              </a:spcBef>
              <a:spcAft>
                <a:spcPts val="0"/>
              </a:spcAft>
              <a:buSzPts val="2400"/>
              <a:buChar char="▻"/>
              <a:defRPr/>
            </a:lvl4pPr>
            <a:lvl5pPr marL="2286000" lvl="4" indent="-381000">
              <a:spcBef>
                <a:spcPts val="1000"/>
              </a:spcBef>
              <a:spcAft>
                <a:spcPts val="0"/>
              </a:spcAft>
              <a:buSzPts val="2400"/>
              <a:buChar char="▻"/>
              <a:defRPr/>
            </a:lvl5pPr>
            <a:lvl6pPr marL="2743200" lvl="5" indent="-381000">
              <a:spcBef>
                <a:spcPts val="1000"/>
              </a:spcBef>
              <a:spcAft>
                <a:spcPts val="0"/>
              </a:spcAft>
              <a:buSzPts val="2400"/>
              <a:buChar char="▻"/>
              <a:defRPr/>
            </a:lvl6pPr>
            <a:lvl7pPr marL="3200400" lvl="6" indent="-381000">
              <a:spcBef>
                <a:spcPts val="1000"/>
              </a:spcBef>
              <a:spcAft>
                <a:spcPts val="0"/>
              </a:spcAft>
              <a:buSzPts val="2400"/>
              <a:buChar char="▻"/>
              <a:defRPr/>
            </a:lvl7pPr>
            <a:lvl8pPr marL="3657600" lvl="7" indent="-381000">
              <a:spcBef>
                <a:spcPts val="1000"/>
              </a:spcBef>
              <a:spcAft>
                <a:spcPts val="0"/>
              </a:spcAft>
              <a:buSzPts val="2400"/>
              <a:buChar char="▻"/>
              <a:defRPr/>
            </a:lvl8pPr>
            <a:lvl9pPr marL="4114800" lvl="8" indent="-381000">
              <a:spcBef>
                <a:spcPts val="1000"/>
              </a:spcBef>
              <a:spcAft>
                <a:spcPts val="1000"/>
              </a:spcAft>
              <a:buSzPts val="2400"/>
              <a:buChar char="▻"/>
              <a:defRPr/>
            </a:lvl9pPr>
          </a:lstStyle>
          <a:p>
            <a:endParaRPr/>
          </a:p>
        </p:txBody>
      </p:sp>
      <p:sp>
        <p:nvSpPr>
          <p:cNvPr id="80" name="Google Shape;80;p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1"/>
        <p:cNvGrpSpPr/>
        <p:nvPr/>
      </p:nvGrpSpPr>
      <p:grpSpPr>
        <a:xfrm>
          <a:off x="0" y="0"/>
          <a:ext cx="0" cy="0"/>
          <a:chOff x="0" y="0"/>
          <a:chExt cx="0" cy="0"/>
        </a:xfrm>
      </p:grpSpPr>
      <p:grpSp>
        <p:nvGrpSpPr>
          <p:cNvPr id="82" name="Google Shape;82;p6"/>
          <p:cNvGrpSpPr/>
          <p:nvPr/>
        </p:nvGrpSpPr>
        <p:grpSpPr>
          <a:xfrm>
            <a:off x="-4" y="40"/>
            <a:ext cx="7072430" cy="1327315"/>
            <a:chOff x="-4" y="40"/>
            <a:chExt cx="7072430" cy="1327315"/>
          </a:xfrm>
        </p:grpSpPr>
        <p:sp>
          <p:nvSpPr>
            <p:cNvPr id="83" name="Google Shape;83;p6"/>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84" name="Google Shape;84;p6"/>
            <p:cNvGrpSpPr/>
            <p:nvPr/>
          </p:nvGrpSpPr>
          <p:grpSpPr>
            <a:xfrm rot="10800000" flipH="1">
              <a:off x="3" y="40"/>
              <a:ext cx="6756168" cy="1327315"/>
              <a:chOff x="-2168138" y="330075"/>
              <a:chExt cx="8650663" cy="1699506"/>
            </a:xfrm>
          </p:grpSpPr>
          <p:sp>
            <p:nvSpPr>
              <p:cNvPr id="85" name="Google Shape;85;p6"/>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86" name="Google Shape;86;p6"/>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87" name="Google Shape;87;p6"/>
            <p:cNvGrpSpPr/>
            <p:nvPr/>
          </p:nvGrpSpPr>
          <p:grpSpPr>
            <a:xfrm rot="10800000" flipH="1">
              <a:off x="-4" y="381007"/>
              <a:ext cx="7072430" cy="771744"/>
              <a:chOff x="-9092084" y="330075"/>
              <a:chExt cx="15574609" cy="1699501"/>
            </a:xfrm>
          </p:grpSpPr>
          <p:sp>
            <p:nvSpPr>
              <p:cNvPr id="88" name="Google Shape;88;p6"/>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89" name="Google Shape;89;p6"/>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90" name="Google Shape;90;p6"/>
          <p:cNvGrpSpPr/>
          <p:nvPr/>
        </p:nvGrpSpPr>
        <p:grpSpPr>
          <a:xfrm>
            <a:off x="6946842" y="4472723"/>
            <a:ext cx="2202830" cy="670795"/>
            <a:chOff x="5575242" y="4472723"/>
            <a:chExt cx="2202830" cy="670795"/>
          </a:xfrm>
        </p:grpSpPr>
        <p:sp>
          <p:nvSpPr>
            <p:cNvPr id="91" name="Google Shape;91;p6"/>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6"/>
            <p:cNvGrpSpPr/>
            <p:nvPr/>
          </p:nvGrpSpPr>
          <p:grpSpPr>
            <a:xfrm flipH="1">
              <a:off x="5734850" y="4472723"/>
              <a:ext cx="2040837" cy="670795"/>
              <a:chOff x="1297954" y="330075"/>
              <a:chExt cx="5169293" cy="1699506"/>
            </a:xfrm>
          </p:grpSpPr>
          <p:sp>
            <p:nvSpPr>
              <p:cNvPr id="93" name="Google Shape;93;p6"/>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6"/>
            <p:cNvGrpSpPr/>
            <p:nvPr/>
          </p:nvGrpSpPr>
          <p:grpSpPr>
            <a:xfrm flipH="1">
              <a:off x="5578209" y="4646738"/>
              <a:ext cx="2199863" cy="304563"/>
              <a:chOff x="-5827153" y="330075"/>
              <a:chExt cx="12276019" cy="1699569"/>
            </a:xfrm>
          </p:grpSpPr>
          <p:sp>
            <p:nvSpPr>
              <p:cNvPr id="96" name="Google Shape;96;p6"/>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8" name="Google Shape;98;p6"/>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99" name="Google Shape;99;p6"/>
          <p:cNvSpPr txBox="1">
            <a:spLocks noGrp="1"/>
          </p:cNvSpPr>
          <p:nvPr>
            <p:ph type="body" idx="1"/>
          </p:nvPr>
        </p:nvSpPr>
        <p:spPr>
          <a:xfrm>
            <a:off x="814275" y="1537988"/>
            <a:ext cx="3378300" cy="2724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00" name="Google Shape;100;p6"/>
          <p:cNvSpPr txBox="1">
            <a:spLocks noGrp="1"/>
          </p:cNvSpPr>
          <p:nvPr>
            <p:ph type="body" idx="2"/>
          </p:nvPr>
        </p:nvSpPr>
        <p:spPr>
          <a:xfrm>
            <a:off x="4396123" y="1537988"/>
            <a:ext cx="3378300" cy="2724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01" name="Google Shape;101;p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4"/>
        <p:cNvGrpSpPr/>
        <p:nvPr/>
      </p:nvGrpSpPr>
      <p:grpSpPr>
        <a:xfrm>
          <a:off x="0" y="0"/>
          <a:ext cx="0" cy="0"/>
          <a:chOff x="0" y="0"/>
          <a:chExt cx="0" cy="0"/>
        </a:xfrm>
      </p:grpSpPr>
      <p:grpSp>
        <p:nvGrpSpPr>
          <p:cNvPr id="125" name="Google Shape;125;p8"/>
          <p:cNvGrpSpPr/>
          <p:nvPr/>
        </p:nvGrpSpPr>
        <p:grpSpPr>
          <a:xfrm>
            <a:off x="-4" y="40"/>
            <a:ext cx="7072430" cy="1327315"/>
            <a:chOff x="-4" y="40"/>
            <a:chExt cx="7072430" cy="1327315"/>
          </a:xfrm>
        </p:grpSpPr>
        <p:sp>
          <p:nvSpPr>
            <p:cNvPr id="126" name="Google Shape;126;p8"/>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27" name="Google Shape;127;p8"/>
            <p:cNvGrpSpPr/>
            <p:nvPr/>
          </p:nvGrpSpPr>
          <p:grpSpPr>
            <a:xfrm rot="10800000" flipH="1">
              <a:off x="3" y="40"/>
              <a:ext cx="6756168" cy="1327315"/>
              <a:chOff x="-2168138" y="330075"/>
              <a:chExt cx="8650663" cy="1699506"/>
            </a:xfrm>
          </p:grpSpPr>
          <p:sp>
            <p:nvSpPr>
              <p:cNvPr id="128" name="Google Shape;128;p8"/>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29" name="Google Shape;129;p8"/>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30" name="Google Shape;130;p8"/>
            <p:cNvGrpSpPr/>
            <p:nvPr/>
          </p:nvGrpSpPr>
          <p:grpSpPr>
            <a:xfrm rot="10800000" flipH="1">
              <a:off x="-4" y="381007"/>
              <a:ext cx="7072430" cy="771744"/>
              <a:chOff x="-9092084" y="330075"/>
              <a:chExt cx="15574609" cy="1699501"/>
            </a:xfrm>
          </p:grpSpPr>
          <p:sp>
            <p:nvSpPr>
              <p:cNvPr id="131" name="Google Shape;131;p8"/>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32" name="Google Shape;132;p8"/>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133" name="Google Shape;133;p8"/>
          <p:cNvGrpSpPr/>
          <p:nvPr/>
        </p:nvGrpSpPr>
        <p:grpSpPr>
          <a:xfrm>
            <a:off x="6946842" y="4472723"/>
            <a:ext cx="2202830" cy="670795"/>
            <a:chOff x="5575242" y="4472723"/>
            <a:chExt cx="2202830" cy="670795"/>
          </a:xfrm>
        </p:grpSpPr>
        <p:sp>
          <p:nvSpPr>
            <p:cNvPr id="134" name="Google Shape;134;p8"/>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 name="Google Shape;135;p8"/>
            <p:cNvGrpSpPr/>
            <p:nvPr/>
          </p:nvGrpSpPr>
          <p:grpSpPr>
            <a:xfrm flipH="1">
              <a:off x="5734850" y="4472723"/>
              <a:ext cx="2040837" cy="670795"/>
              <a:chOff x="1297954" y="330075"/>
              <a:chExt cx="5169293" cy="1699506"/>
            </a:xfrm>
          </p:grpSpPr>
          <p:sp>
            <p:nvSpPr>
              <p:cNvPr id="136" name="Google Shape;136;p8"/>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8"/>
            <p:cNvGrpSpPr/>
            <p:nvPr/>
          </p:nvGrpSpPr>
          <p:grpSpPr>
            <a:xfrm flipH="1">
              <a:off x="5578209" y="4646738"/>
              <a:ext cx="2199863" cy="304563"/>
              <a:chOff x="-5827153" y="330075"/>
              <a:chExt cx="12276019" cy="1699569"/>
            </a:xfrm>
          </p:grpSpPr>
          <p:sp>
            <p:nvSpPr>
              <p:cNvPr id="139" name="Google Shape;139;p8"/>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 name="Google Shape;141;p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42" name="Google Shape;142;p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2"/>
        <p:cNvGrpSpPr/>
        <p:nvPr/>
      </p:nvGrpSpPr>
      <p:grpSpPr>
        <a:xfrm>
          <a:off x="0" y="0"/>
          <a:ext cx="0" cy="0"/>
          <a:chOff x="0" y="0"/>
          <a:chExt cx="0" cy="0"/>
        </a:xfrm>
      </p:grpSpPr>
      <p:grpSp>
        <p:nvGrpSpPr>
          <p:cNvPr id="163" name="Google Shape;163;p10"/>
          <p:cNvGrpSpPr/>
          <p:nvPr/>
        </p:nvGrpSpPr>
        <p:grpSpPr>
          <a:xfrm rot="10800000">
            <a:off x="-8" y="-2"/>
            <a:ext cx="2202830" cy="670795"/>
            <a:chOff x="5575242" y="4472723"/>
            <a:chExt cx="2202830" cy="670795"/>
          </a:xfrm>
        </p:grpSpPr>
        <p:sp>
          <p:nvSpPr>
            <p:cNvPr id="164" name="Google Shape;164;p10"/>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 name="Google Shape;165;p10"/>
            <p:cNvGrpSpPr/>
            <p:nvPr/>
          </p:nvGrpSpPr>
          <p:grpSpPr>
            <a:xfrm flipH="1">
              <a:off x="5734850" y="4472723"/>
              <a:ext cx="2040837" cy="670795"/>
              <a:chOff x="1297954" y="330075"/>
              <a:chExt cx="5169293" cy="1699506"/>
            </a:xfrm>
          </p:grpSpPr>
          <p:sp>
            <p:nvSpPr>
              <p:cNvPr id="166" name="Google Shape;166;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10"/>
            <p:cNvGrpSpPr/>
            <p:nvPr/>
          </p:nvGrpSpPr>
          <p:grpSpPr>
            <a:xfrm flipH="1">
              <a:off x="5578209" y="4646738"/>
              <a:ext cx="2199863" cy="304563"/>
              <a:chOff x="-5827153" y="330075"/>
              <a:chExt cx="12276019" cy="1699569"/>
            </a:xfrm>
          </p:grpSpPr>
          <p:sp>
            <p:nvSpPr>
              <p:cNvPr id="169" name="Google Shape;169;p10"/>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0"/>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 name="Google Shape;171;p10"/>
          <p:cNvGrpSpPr/>
          <p:nvPr/>
        </p:nvGrpSpPr>
        <p:grpSpPr>
          <a:xfrm>
            <a:off x="6946842" y="4472723"/>
            <a:ext cx="2202830" cy="670795"/>
            <a:chOff x="5575242" y="4472723"/>
            <a:chExt cx="2202830" cy="670795"/>
          </a:xfrm>
        </p:grpSpPr>
        <p:sp>
          <p:nvSpPr>
            <p:cNvPr id="172" name="Google Shape;172;p10"/>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173;p10"/>
            <p:cNvGrpSpPr/>
            <p:nvPr/>
          </p:nvGrpSpPr>
          <p:grpSpPr>
            <a:xfrm flipH="1">
              <a:off x="5734850" y="4472723"/>
              <a:ext cx="2040837" cy="670795"/>
              <a:chOff x="1297954" y="330075"/>
              <a:chExt cx="5169293" cy="1699506"/>
            </a:xfrm>
          </p:grpSpPr>
          <p:sp>
            <p:nvSpPr>
              <p:cNvPr id="174" name="Google Shape;174;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10"/>
            <p:cNvGrpSpPr/>
            <p:nvPr/>
          </p:nvGrpSpPr>
          <p:grpSpPr>
            <a:xfrm flipH="1">
              <a:off x="5578209" y="4646738"/>
              <a:ext cx="2199863" cy="304563"/>
              <a:chOff x="-5827153" y="330075"/>
              <a:chExt cx="12276019" cy="1699569"/>
            </a:xfrm>
          </p:grpSpPr>
          <p:sp>
            <p:nvSpPr>
              <p:cNvPr id="177" name="Google Shape;177;p10"/>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9" name="Google Shape;179;p1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1pPr>
            <a:lvl2pPr lvl="1">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2pPr>
            <a:lvl3pPr lvl="2">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3pPr>
            <a:lvl4pPr lvl="3">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4pPr>
            <a:lvl5pPr lvl="4">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5pPr>
            <a:lvl6pPr lvl="5">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6pPr>
            <a:lvl7pPr lvl="6">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7pPr>
            <a:lvl8pPr lvl="7">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8pPr>
            <a:lvl9pPr lvl="8">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9pPr>
          </a:lstStyle>
          <a:p>
            <a:endParaRPr/>
          </a:p>
        </p:txBody>
      </p:sp>
      <p:sp>
        <p:nvSpPr>
          <p:cNvPr id="7" name="Google Shape;7;p1"/>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lvl="0" indent="-381000">
              <a:spcBef>
                <a:spcPts val="6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1pPr>
            <a:lvl2pPr marL="914400" lvl="1"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2pPr>
            <a:lvl3pPr marL="1371600" lvl="2"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3pPr>
            <a:lvl4pPr marL="1828800" lvl="3"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4pPr>
            <a:lvl5pPr marL="2286000" lvl="4"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5pPr>
            <a:lvl6pPr marL="2743200" lvl="5"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6pPr>
            <a:lvl7pPr marL="3200400" lvl="6"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7pPr>
            <a:lvl8pPr marL="3657600" lvl="7"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8pPr>
            <a:lvl9pPr marL="4114800" lvl="8" indent="-381000">
              <a:spcBef>
                <a:spcPts val="1000"/>
              </a:spcBef>
              <a:spcAft>
                <a:spcPts val="100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lvl="0" algn="r">
              <a:buNone/>
              <a:defRPr sz="1200" b="1">
                <a:solidFill>
                  <a:schemeClr val="lt1"/>
                </a:solidFill>
                <a:latin typeface="Roboto Condensed"/>
                <a:ea typeface="Roboto Condensed"/>
                <a:cs typeface="Roboto Condensed"/>
                <a:sym typeface="Roboto Condensed"/>
              </a:defRPr>
            </a:lvl1pPr>
            <a:lvl2pPr lvl="1" algn="r">
              <a:buNone/>
              <a:defRPr sz="1200" b="1">
                <a:solidFill>
                  <a:schemeClr val="lt1"/>
                </a:solidFill>
                <a:latin typeface="Roboto Condensed"/>
                <a:ea typeface="Roboto Condensed"/>
                <a:cs typeface="Roboto Condensed"/>
                <a:sym typeface="Roboto Condensed"/>
              </a:defRPr>
            </a:lvl2pPr>
            <a:lvl3pPr lvl="2" algn="r">
              <a:buNone/>
              <a:defRPr sz="1200" b="1">
                <a:solidFill>
                  <a:schemeClr val="lt1"/>
                </a:solidFill>
                <a:latin typeface="Roboto Condensed"/>
                <a:ea typeface="Roboto Condensed"/>
                <a:cs typeface="Roboto Condensed"/>
                <a:sym typeface="Roboto Condensed"/>
              </a:defRPr>
            </a:lvl3pPr>
            <a:lvl4pPr lvl="3" algn="r">
              <a:buNone/>
              <a:defRPr sz="1200" b="1">
                <a:solidFill>
                  <a:schemeClr val="lt1"/>
                </a:solidFill>
                <a:latin typeface="Roboto Condensed"/>
                <a:ea typeface="Roboto Condensed"/>
                <a:cs typeface="Roboto Condensed"/>
                <a:sym typeface="Roboto Condensed"/>
              </a:defRPr>
            </a:lvl4pPr>
            <a:lvl5pPr lvl="4" algn="r">
              <a:buNone/>
              <a:defRPr sz="1200" b="1">
                <a:solidFill>
                  <a:schemeClr val="lt1"/>
                </a:solidFill>
                <a:latin typeface="Roboto Condensed"/>
                <a:ea typeface="Roboto Condensed"/>
                <a:cs typeface="Roboto Condensed"/>
                <a:sym typeface="Roboto Condensed"/>
              </a:defRPr>
            </a:lvl5pPr>
            <a:lvl6pPr lvl="5" algn="r">
              <a:buNone/>
              <a:defRPr sz="1200" b="1">
                <a:solidFill>
                  <a:schemeClr val="lt1"/>
                </a:solidFill>
                <a:latin typeface="Roboto Condensed"/>
                <a:ea typeface="Roboto Condensed"/>
                <a:cs typeface="Roboto Condensed"/>
                <a:sym typeface="Roboto Condensed"/>
              </a:defRPr>
            </a:lvl6pPr>
            <a:lvl7pPr lvl="6" algn="r">
              <a:buNone/>
              <a:defRPr sz="1200" b="1">
                <a:solidFill>
                  <a:schemeClr val="lt1"/>
                </a:solidFill>
                <a:latin typeface="Roboto Condensed"/>
                <a:ea typeface="Roboto Condensed"/>
                <a:cs typeface="Roboto Condensed"/>
                <a:sym typeface="Roboto Condensed"/>
              </a:defRPr>
            </a:lvl7pPr>
            <a:lvl8pPr lvl="7" algn="r">
              <a:buNone/>
              <a:defRPr sz="1200" b="1">
                <a:solidFill>
                  <a:schemeClr val="lt1"/>
                </a:solidFill>
                <a:latin typeface="Roboto Condensed"/>
                <a:ea typeface="Roboto Condensed"/>
                <a:cs typeface="Roboto Condensed"/>
                <a:sym typeface="Roboto Condensed"/>
              </a:defRPr>
            </a:lvl8pPr>
            <a:lvl9pPr lvl="8" algn="r">
              <a:buNone/>
              <a:defRPr sz="1200" b="1">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4" r:id="rId4"/>
    <p:sldLayoutId id="2147483656"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microsoft.com/office/2007/relationships/hdphoto" Target="../media/hdphoto2.wdp"/><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6.jpeg"/><Relationship Id="rId5" Type="http://schemas.openxmlformats.org/officeDocument/2006/relationships/image" Target="../media/image5.jp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jpg"/></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41.jpg"/><Relationship Id="rId4" Type="http://schemas.openxmlformats.org/officeDocument/2006/relationships/image" Target="../media/image40.jpg"/></Relationships>
</file>

<file path=ppt/slides/_rels/slide2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4.xml"/><Relationship Id="rId4" Type="http://schemas.openxmlformats.org/officeDocument/2006/relationships/image" Target="../media/image53.jpg"/></Relationships>
</file>

<file path=ppt/slides/_rels/slide3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1.jpg"/><Relationship Id="rId4" Type="http://schemas.openxmlformats.org/officeDocument/2006/relationships/image" Target="../media/image10.jpg"/></Relationships>
</file>

<file path=ppt/slides/_rels/slide4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jpg"/></Relationships>
</file>

<file path=ppt/slides/_rels/slide5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1"/>
          <p:cNvSpPr txBox="1">
            <a:spLocks noGrp="1"/>
          </p:cNvSpPr>
          <p:nvPr>
            <p:ph type="ctrTitle"/>
          </p:nvPr>
        </p:nvSpPr>
        <p:spPr>
          <a:xfrm>
            <a:off x="685800" y="1090750"/>
            <a:ext cx="5680276" cy="2961900"/>
          </a:xfrm>
          <a:prstGeom prst="rect">
            <a:avLst/>
          </a:prstGeom>
        </p:spPr>
        <p:txBody>
          <a:bodyPr spcFirstLastPara="1" wrap="square" lIns="91425" tIns="91425" rIns="91425" bIns="91425" anchor="ctr" anchorCtr="0">
            <a:noAutofit/>
            <a:scene3d>
              <a:camera prst="orthographicFront"/>
              <a:lightRig rig="soft" dir="t">
                <a:rot lat="0" lon="0" rev="15600000"/>
              </a:lightRig>
            </a:scene3d>
            <a:sp3d extrusionH="57150" prstMaterial="softEdge">
              <a:bevelT w="25400" h="38100"/>
            </a:sp3d>
          </a:bodyPr>
          <a:lstStyle/>
          <a:p>
            <a:pPr marL="0" lvl="0" indent="0" algn="ctr" rtl="0">
              <a:spcBef>
                <a:spcPts val="0"/>
              </a:spcBef>
              <a:spcAft>
                <a:spcPts val="0"/>
              </a:spcAft>
              <a:buNone/>
            </a:pPr>
            <a:r>
              <a:rPr lang="en" sz="8800" dirty="0">
                <a:ln>
                  <a:solidFill>
                    <a:schemeClr val="tx2"/>
                  </a:solidFill>
                </a:ln>
                <a:solidFill>
                  <a:schemeClr val="accent4">
                    <a:lumMod val="10000"/>
                  </a:schemeClr>
                </a:solidFill>
              </a:rPr>
              <a:t>Rover</a:t>
            </a:r>
            <a:r>
              <a:rPr lang="en" sz="6000" dirty="0">
                <a:ln>
                  <a:solidFill>
                    <a:schemeClr val="bg1"/>
                  </a:solidFill>
                </a:ln>
                <a:solidFill>
                  <a:schemeClr val="bg1"/>
                </a:solidFill>
              </a:rPr>
              <a:t> </a:t>
            </a:r>
            <a:br>
              <a:rPr lang="en" sz="6000" dirty="0">
                <a:ln>
                  <a:solidFill>
                    <a:schemeClr val="bg1"/>
                  </a:solidFill>
                </a:ln>
                <a:solidFill>
                  <a:schemeClr val="bg1"/>
                </a:solidFill>
              </a:rPr>
            </a:br>
            <a:r>
              <a:rPr lang="en" dirty="0">
                <a:ln>
                  <a:solidFill>
                    <a:schemeClr val="bg1"/>
                  </a:solidFill>
                </a:ln>
                <a:solidFill>
                  <a:schemeClr val="accent4">
                    <a:lumMod val="10000"/>
                  </a:schemeClr>
                </a:solidFill>
              </a:rPr>
              <a:t>A</a:t>
            </a:r>
            <a:r>
              <a:rPr lang="en" dirty="0">
                <a:ln>
                  <a:solidFill>
                    <a:schemeClr val="bg1"/>
                  </a:solidFill>
                </a:ln>
                <a:solidFill>
                  <a:schemeClr val="bg1"/>
                </a:solidFill>
              </a:rPr>
              <a:t>LT</a:t>
            </a:r>
            <a:r>
              <a:rPr lang="en" dirty="0">
                <a:ln>
                  <a:solidFill>
                    <a:schemeClr val="bg1"/>
                  </a:solidFill>
                </a:ln>
                <a:solidFill>
                  <a:schemeClr val="accent4">
                    <a:lumMod val="10000"/>
                  </a:schemeClr>
                </a:solidFill>
              </a:rPr>
              <a:t>AIF</a:t>
            </a:r>
            <a:endParaRPr sz="6000" dirty="0">
              <a:ln>
                <a:solidFill>
                  <a:schemeClr val="bg1"/>
                </a:solidFill>
              </a:ln>
              <a:solidFill>
                <a:schemeClr val="accent4">
                  <a:lumMod val="10000"/>
                </a:schemeClr>
              </a:solidFill>
            </a:endParaRPr>
          </a:p>
        </p:txBody>
      </p:sp>
      <p:sp>
        <p:nvSpPr>
          <p:cNvPr id="2" name="Google Shape;746;p43">
            <a:extLst>
              <a:ext uri="{FF2B5EF4-FFF2-40B4-BE49-F238E27FC236}">
                <a16:creationId xmlns:a16="http://schemas.microsoft.com/office/drawing/2014/main" id="{8E623C02-B24D-1A86-A650-D26D26B757FC}"/>
              </a:ext>
            </a:extLst>
          </p:cNvPr>
          <p:cNvSpPr txBox="1"/>
          <p:nvPr/>
        </p:nvSpPr>
        <p:spPr>
          <a:xfrm>
            <a:off x="6698511" y="3580829"/>
            <a:ext cx="2743200" cy="1283881"/>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None/>
            </a:pPr>
            <a:r>
              <a:rPr lang="en-US" sz="2400" dirty="0">
                <a:solidFill>
                  <a:schemeClr val="dk1"/>
                </a:solidFill>
                <a:latin typeface="Roboto Condensed"/>
                <a:ea typeface="Roboto Condensed"/>
                <a:cs typeface="Roboto Condensed"/>
                <a:sym typeface="Roboto Condensed"/>
              </a:rPr>
              <a:t>Supervised</a:t>
            </a:r>
            <a:r>
              <a:rPr lang="en" sz="2400" dirty="0">
                <a:solidFill>
                  <a:schemeClr val="dk1"/>
                </a:solidFill>
                <a:latin typeface="Roboto Condensed"/>
                <a:ea typeface="Roboto Condensed"/>
                <a:cs typeface="Roboto Condensed"/>
                <a:sym typeface="Roboto Condensed"/>
              </a:rPr>
              <a:t> by</a:t>
            </a:r>
            <a:r>
              <a:rPr lang="en" sz="2000" dirty="0">
                <a:solidFill>
                  <a:schemeClr val="dk1"/>
                </a:solidFill>
                <a:latin typeface="Roboto Condensed"/>
                <a:ea typeface="Roboto Condensed"/>
                <a:cs typeface="Roboto Condensed"/>
                <a:sym typeface="Roboto Condensed"/>
              </a:rPr>
              <a:t>:</a:t>
            </a:r>
          </a:p>
          <a:p>
            <a:pPr marL="0" lvl="0" indent="0" rtl="0">
              <a:spcBef>
                <a:spcPts val="0"/>
              </a:spcBef>
              <a:spcAft>
                <a:spcPts val="0"/>
              </a:spcAft>
              <a:buNone/>
            </a:pPr>
            <a:r>
              <a:rPr lang="en" sz="1800" dirty="0">
                <a:solidFill>
                  <a:schemeClr val="dk1"/>
                </a:solidFill>
                <a:latin typeface="Roboto Condensed"/>
                <a:ea typeface="Roboto Condensed"/>
                <a:cs typeface="Roboto Condensed"/>
                <a:sym typeface="Roboto Condensed"/>
              </a:rPr>
              <a:t>Dr. Mahmoud Abd ElAaL</a:t>
            </a:r>
            <a:endParaRPr sz="2000" dirty="0">
              <a:latin typeface="Roboto Condensed"/>
              <a:ea typeface="Roboto Condensed"/>
              <a:cs typeface="Roboto Condensed"/>
              <a:sym typeface="Roboto Condensed"/>
            </a:endParaRPr>
          </a:p>
        </p:txBody>
      </p:sp>
      <p:sp>
        <p:nvSpPr>
          <p:cNvPr id="4" name="Google Shape;744;p43">
            <a:extLst>
              <a:ext uri="{FF2B5EF4-FFF2-40B4-BE49-F238E27FC236}">
                <a16:creationId xmlns:a16="http://schemas.microsoft.com/office/drawing/2014/main" id="{66428167-883B-8934-0915-161EA9BD0D4C}"/>
              </a:ext>
            </a:extLst>
          </p:cNvPr>
          <p:cNvSpPr txBox="1">
            <a:spLocks/>
          </p:cNvSpPr>
          <p:nvPr/>
        </p:nvSpPr>
        <p:spPr>
          <a:xfrm>
            <a:off x="7656600" y="4275935"/>
            <a:ext cx="1487400" cy="315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solidFill>
                  <a:schemeClr val="bg1"/>
                </a:solidFill>
              </a:rPr>
              <a:pPr algn="r"/>
              <a:t>1</a:t>
            </a:fld>
            <a:endParaRPr lang="en" dirty="0">
              <a:solidFill>
                <a:schemeClr val="bg1"/>
              </a:solidFill>
            </a:endParaRPr>
          </a:p>
        </p:txBody>
      </p:sp>
      <p:pic>
        <p:nvPicPr>
          <p:cNvPr id="1028" name="Picture 4" descr="Letter TL, LT Logo Template">
            <a:extLst>
              <a:ext uri="{FF2B5EF4-FFF2-40B4-BE49-F238E27FC236}">
                <a16:creationId xmlns:a16="http://schemas.microsoft.com/office/drawing/2014/main" id="{C3BF4BEF-C33B-DDA0-7498-47EBC6A2268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35000" y1="29643" x2="35000" y2="29643"/>
                        <a14:foregroundMark x1="34231" y1="30357" x2="39231" y2="35000"/>
                        <a14:foregroundMark x1="63245" y1="27500" x2="61923" y2="25714"/>
                        <a14:foregroundMark x1="63774" y1="28214" x2="63245" y2="27500"/>
                        <a14:foregroundMark x1="66154" y1="31429" x2="63774" y2="28214"/>
                        <a14:foregroundMark x1="62692" y1="27857" x2="62692" y2="27857"/>
                        <a14:foregroundMark x1="63846" y1="32143" x2="63846" y2="32143"/>
                        <a14:foregroundMark x1="45000" y1="37857" x2="45000" y2="53929"/>
                        <a14:foregroundMark x1="53077" y1="59286" x2="65000" y2="60000"/>
                        <a14:foregroundMark x1="65000" y1="29286" x2="65000" y2="29286"/>
                        <a14:foregroundMark x1="63077" y1="27500" x2="63077" y2="27500"/>
                        <a14:foregroundMark x1="62692" y1="27500" x2="62692" y2="27500"/>
                        <a14:foregroundMark x1="62692" y1="27857" x2="62692" y2="27857"/>
                        <a14:backgroundMark x1="62308" y1="28214" x2="62308" y2="28214"/>
                        <a14:backgroundMark x1="62692" y1="27500" x2="62692" y2="27500"/>
                      </a14:backgroundRemoval>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31060" t="19999" r="30397" b="27433"/>
          <a:stretch/>
        </p:blipFill>
        <p:spPr bwMode="auto">
          <a:xfrm>
            <a:off x="495300" y="1727200"/>
            <a:ext cx="1378693" cy="18536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7C17CDD-7B94-E1EC-11AE-5D8DEE0D3C45}"/>
              </a:ext>
            </a:extLst>
          </p:cNvPr>
          <p:cNvPicPr>
            <a:picLocks noChangeAspect="1"/>
          </p:cNvPicPr>
          <p:nvPr/>
        </p:nvPicPr>
        <p:blipFill>
          <a:blip r:embed="rId5"/>
          <a:stretch>
            <a:fillRect/>
          </a:stretch>
        </p:blipFill>
        <p:spPr>
          <a:xfrm>
            <a:off x="7021392" y="1861864"/>
            <a:ext cx="2498182" cy="187534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758696" y="355746"/>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Applied Rovers :</a:t>
            </a:r>
            <a:endParaRPr dirty="0"/>
          </a:p>
        </p:txBody>
      </p:sp>
      <p:sp>
        <p:nvSpPr>
          <p:cNvPr id="237" name="Google Shape;237;p16"/>
          <p:cNvSpPr txBox="1">
            <a:spLocks noGrp="1"/>
          </p:cNvSpPr>
          <p:nvPr>
            <p:ph type="body" idx="1"/>
          </p:nvPr>
        </p:nvSpPr>
        <p:spPr>
          <a:xfrm>
            <a:off x="170122" y="1236888"/>
            <a:ext cx="6908748" cy="3719558"/>
          </a:xfrm>
          <a:prstGeom prst="rect">
            <a:avLst/>
          </a:prstGeom>
        </p:spPr>
        <p:txBody>
          <a:bodyPr spcFirstLastPara="1" wrap="square" lIns="91425" tIns="91425" rIns="91425" bIns="91425" anchor="ctr" anchorCtr="0">
            <a:noAutofit/>
          </a:bodyPr>
          <a:lstStyle/>
          <a:p>
            <a:pPr marL="457200" lvl="0" indent="-381000" algn="l" rtl="0">
              <a:spcBef>
                <a:spcPts val="0"/>
              </a:spcBef>
              <a:spcAft>
                <a:spcPts val="0"/>
              </a:spcAft>
              <a:buSzPts val="2400"/>
              <a:buChar char="▰"/>
            </a:pPr>
            <a:r>
              <a:rPr lang="en-US" sz="2000" b="1" dirty="0">
                <a:solidFill>
                  <a:srgbClr val="FF9800"/>
                </a:solidFill>
              </a:rPr>
              <a:t>Mars Exploration Rover  </a:t>
            </a:r>
          </a:p>
          <a:p>
            <a:pPr>
              <a:spcBef>
                <a:spcPts val="0"/>
              </a:spcBef>
              <a:buFont typeface="Wingdings" panose="05000000000000000000" pitchFamily="2" charset="2"/>
              <a:buChar char="§"/>
            </a:pPr>
            <a:r>
              <a:rPr lang="en-US" sz="1800" b="1" dirty="0"/>
              <a:t>To study the chemical and physical composition of the planet’s surface.</a:t>
            </a:r>
          </a:p>
          <a:p>
            <a:pPr>
              <a:spcBef>
                <a:spcPts val="0"/>
              </a:spcBef>
              <a:buFont typeface="Wingdings" panose="05000000000000000000" pitchFamily="2" charset="2"/>
              <a:buChar char="§"/>
            </a:pPr>
            <a:r>
              <a:rPr lang="en-US" sz="1800" b="1" dirty="0"/>
              <a:t> To collected data about whether water had ever existed on Mars.</a:t>
            </a:r>
          </a:p>
          <a:p>
            <a:pPr marL="76200" indent="0">
              <a:spcBef>
                <a:spcPts val="0"/>
              </a:spcBef>
              <a:buNone/>
            </a:pPr>
            <a:endParaRPr sz="1800" b="1" dirty="0"/>
          </a:p>
          <a:p>
            <a:pPr marL="457200" lvl="0" indent="-381000" algn="l" rtl="0">
              <a:spcBef>
                <a:spcPts val="1000"/>
              </a:spcBef>
              <a:spcAft>
                <a:spcPts val="0"/>
              </a:spcAft>
              <a:buSzPts val="2400"/>
              <a:buChar char="▰"/>
            </a:pPr>
            <a:r>
              <a:rPr lang="en-US" sz="2000" b="1" dirty="0">
                <a:solidFill>
                  <a:srgbClr val="FF9800"/>
                </a:solidFill>
              </a:rPr>
              <a:t>Curiosity Rover</a:t>
            </a:r>
          </a:p>
          <a:p>
            <a:pPr>
              <a:spcBef>
                <a:spcPts val="1000"/>
              </a:spcBef>
              <a:buFont typeface="Wingdings" panose="05000000000000000000" pitchFamily="2" charset="2"/>
              <a:buChar char="§"/>
            </a:pPr>
            <a:r>
              <a:rPr lang="en-US" sz="2000" b="1" dirty="0">
                <a:solidFill>
                  <a:srgbClr val="FF9800"/>
                </a:solidFill>
              </a:rPr>
              <a:t> </a:t>
            </a:r>
            <a:r>
              <a:rPr lang="en-US" sz="1800" b="1" dirty="0"/>
              <a:t>record the geologic history of the area and tell the story of environmental change over millions of years of Mars' history.</a:t>
            </a:r>
          </a:p>
          <a:p>
            <a:pPr lvl="0" algn="l" rtl="0">
              <a:spcBef>
                <a:spcPts val="1000"/>
              </a:spcBef>
              <a:spcAft>
                <a:spcPts val="0"/>
              </a:spcAft>
              <a:buSzPts val="2400"/>
              <a:buFont typeface="Wingdings" panose="05000000000000000000" pitchFamily="2" charset="2"/>
              <a:buChar char="§"/>
            </a:pPr>
            <a:r>
              <a:rPr lang="en-US" sz="1800" b="1" dirty="0"/>
              <a:t> Early in its mission, the rover found signs of a past lake at Gale Crater, and evidence that the ancient environment in the area could have supported life..</a:t>
            </a:r>
            <a:endParaRPr sz="1800" b="1" dirty="0"/>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grpSp>
        <p:nvGrpSpPr>
          <p:cNvPr id="239" name="Google Shape;239;p16"/>
          <p:cNvGrpSpPr/>
          <p:nvPr/>
        </p:nvGrpSpPr>
        <p:grpSpPr>
          <a:xfrm>
            <a:off x="361296" y="554093"/>
            <a:ext cx="369505" cy="369505"/>
            <a:chOff x="2594050" y="1631825"/>
            <a:chExt cx="439625" cy="439625"/>
          </a:xfrm>
        </p:grpSpPr>
        <p:sp>
          <p:nvSpPr>
            <p:cNvPr id="240" name="Google Shape;240;p1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6"/>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Mars Exploration Rover">
            <a:extLst>
              <a:ext uri="{FF2B5EF4-FFF2-40B4-BE49-F238E27FC236}">
                <a16:creationId xmlns:a16="http://schemas.microsoft.com/office/drawing/2014/main" id="{F4FD3ECB-7D21-0BD8-C61E-2D7028693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4880" y="431219"/>
            <a:ext cx="1818998" cy="18189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48B7E64F-3C6C-A3E8-00E5-2E55665289B8}"/>
              </a:ext>
            </a:extLst>
          </p:cNvPr>
          <p:cNvPicPr>
            <a:picLocks noChangeAspect="1"/>
          </p:cNvPicPr>
          <p:nvPr/>
        </p:nvPicPr>
        <p:blipFill>
          <a:blip r:embed="rId4"/>
          <a:stretch>
            <a:fillRect/>
          </a:stretch>
        </p:blipFill>
        <p:spPr>
          <a:xfrm>
            <a:off x="7154880" y="2324650"/>
            <a:ext cx="1818998" cy="2035404"/>
          </a:xfrm>
          <a:prstGeom prst="rect">
            <a:avLst/>
          </a:prstGeom>
        </p:spPr>
      </p:pic>
    </p:spTree>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13"/>
          <p:cNvSpPr txBox="1">
            <a:spLocks noGrp="1"/>
          </p:cNvSpPr>
          <p:nvPr>
            <p:ph type="ctrTitle" idx="4294967295"/>
          </p:nvPr>
        </p:nvSpPr>
        <p:spPr>
          <a:xfrm>
            <a:off x="-366823" y="1380458"/>
            <a:ext cx="9877646" cy="2382584"/>
          </a:xfrm>
          <a:prstGeom prst="rect">
            <a:avLst/>
          </a:prstGeom>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sz="8800" dirty="0">
                <a:ln w="0"/>
                <a:solidFill>
                  <a:schemeClr val="accent1"/>
                </a:solidFill>
                <a:effectLst>
                  <a:outerShdw blurRad="38100" dist="25400" dir="5400000" algn="ctr" rotWithShape="0">
                    <a:srgbClr val="6E747A">
                      <a:alpha val="43000"/>
                    </a:srgbClr>
                  </a:outerShdw>
                </a:effectLst>
              </a:rPr>
              <a:t>Tools and Technologies</a:t>
            </a:r>
            <a:endParaRPr sz="8800" dirty="0">
              <a:ln w="0"/>
              <a:solidFill>
                <a:schemeClr val="accent1"/>
              </a:solidFill>
              <a:effectLst>
                <a:outerShdw blurRad="38100" dist="25400" dir="5400000" algn="ctr" rotWithShape="0">
                  <a:srgbClr val="6E747A">
                    <a:alpha val="43000"/>
                  </a:srgbClr>
                </a:outerShdw>
              </a:effectLst>
            </a:endParaRPr>
          </a:p>
        </p:txBody>
      </p:sp>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1294726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407" name="Google Shape;407;p26"/>
          <p:cNvSpPr txBox="1">
            <a:spLocks noGrp="1"/>
          </p:cNvSpPr>
          <p:nvPr>
            <p:ph type="ctrTitle" idx="4294967295"/>
          </p:nvPr>
        </p:nvSpPr>
        <p:spPr>
          <a:xfrm>
            <a:off x="2613475" y="800400"/>
            <a:ext cx="3917100" cy="53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89,526,124$</a:t>
            </a:r>
            <a:endParaRPr sz="3000"/>
          </a:p>
        </p:txBody>
      </p:sp>
      <p:sp>
        <p:nvSpPr>
          <p:cNvPr id="409" name="Google Shape;409;p26"/>
          <p:cNvSpPr txBox="1">
            <a:spLocks noGrp="1"/>
          </p:cNvSpPr>
          <p:nvPr>
            <p:ph type="ctrTitle" idx="4294967295"/>
          </p:nvPr>
        </p:nvSpPr>
        <p:spPr>
          <a:xfrm>
            <a:off x="2613475" y="3693600"/>
            <a:ext cx="3917100" cy="53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t>100%</a:t>
            </a:r>
            <a:endParaRPr sz="3000" dirty="0"/>
          </a:p>
        </p:txBody>
      </p:sp>
      <p:sp>
        <p:nvSpPr>
          <p:cNvPr id="411" name="Google Shape;411;p26"/>
          <p:cNvSpPr txBox="1">
            <a:spLocks noGrp="1"/>
          </p:cNvSpPr>
          <p:nvPr>
            <p:ph type="ctrTitle" idx="4294967295"/>
          </p:nvPr>
        </p:nvSpPr>
        <p:spPr>
          <a:xfrm>
            <a:off x="2613475" y="2242059"/>
            <a:ext cx="3917100" cy="53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185,244 users</a:t>
            </a:r>
            <a:endParaRPr sz="3000"/>
          </a:p>
        </p:txBody>
      </p:sp>
      <p:sp>
        <p:nvSpPr>
          <p:cNvPr id="413" name="Google Shape;413;p2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grpSp>
        <p:nvGrpSpPr>
          <p:cNvPr id="2" name="Google Shape;718;p42">
            <a:extLst>
              <a:ext uri="{FF2B5EF4-FFF2-40B4-BE49-F238E27FC236}">
                <a16:creationId xmlns:a16="http://schemas.microsoft.com/office/drawing/2014/main" id="{46B74118-8B91-145A-640F-6772BFE64E3D}"/>
              </a:ext>
            </a:extLst>
          </p:cNvPr>
          <p:cNvGrpSpPr/>
          <p:nvPr/>
        </p:nvGrpSpPr>
        <p:grpSpPr>
          <a:xfrm>
            <a:off x="2145791" y="931181"/>
            <a:ext cx="4467661" cy="4171174"/>
            <a:chOff x="3639403" y="4110551"/>
            <a:chExt cx="1016625" cy="999858"/>
          </a:xfrm>
        </p:grpSpPr>
        <p:sp>
          <p:nvSpPr>
            <p:cNvPr id="3" name="Google Shape;719;p42">
              <a:extLst>
                <a:ext uri="{FF2B5EF4-FFF2-40B4-BE49-F238E27FC236}">
                  <a16:creationId xmlns:a16="http://schemas.microsoft.com/office/drawing/2014/main" id="{95731AD0-BA59-EA61-2DF3-45A0819A2C0D}"/>
                </a:ext>
              </a:extLst>
            </p:cNvPr>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b="1" dirty="0">
                  <a:solidFill>
                    <a:schemeClr val="lt1"/>
                  </a:solidFill>
                  <a:latin typeface="Roboto Condensed"/>
                  <a:ea typeface="Roboto Condensed"/>
                  <a:cs typeface="Roboto Condensed"/>
                  <a:sym typeface="Roboto Condensed"/>
                </a:rPr>
                <a:t>Driver.</a:t>
              </a:r>
              <a:endParaRPr b="1" i="0" u="none" strike="noStrike" cap="none" dirty="0">
                <a:solidFill>
                  <a:schemeClr val="lt1"/>
                </a:solidFill>
                <a:latin typeface="Roboto Condensed"/>
                <a:ea typeface="Roboto Condensed"/>
                <a:cs typeface="Roboto Condensed"/>
                <a:sym typeface="Roboto Condensed"/>
              </a:endParaRPr>
            </a:p>
          </p:txBody>
        </p:sp>
        <p:sp>
          <p:nvSpPr>
            <p:cNvPr id="4" name="Google Shape;720;p42">
              <a:extLst>
                <a:ext uri="{FF2B5EF4-FFF2-40B4-BE49-F238E27FC236}">
                  <a16:creationId xmlns:a16="http://schemas.microsoft.com/office/drawing/2014/main" id="{D896B13D-0CCA-ECB7-9787-A86B5818EF8B}"/>
                </a:ext>
              </a:extLst>
            </p:cNvPr>
            <p:cNvSpPr/>
            <p:nvPr/>
          </p:nvSpPr>
          <p:spPr>
            <a:xfrm>
              <a:off x="4002092" y="5002277"/>
              <a:ext cx="270592"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algn="ctr">
                <a:buClr>
                  <a:schemeClr val="dk1"/>
                </a:buClr>
                <a:buSzPts val="1400"/>
              </a:pPr>
              <a:r>
                <a:rPr lang="en-US" sz="1200" b="1" dirty="0">
                  <a:solidFill>
                    <a:schemeClr val="lt1"/>
                  </a:solidFill>
                  <a:latin typeface="Roboto Condensed"/>
                  <a:ea typeface="Roboto Condensed"/>
                  <a:cs typeface="Roboto Condensed"/>
                  <a:sym typeface="Roboto Condensed"/>
                </a:rPr>
                <a:t>DC motors.</a:t>
              </a:r>
            </a:p>
          </p:txBody>
        </p:sp>
        <p:sp>
          <p:nvSpPr>
            <p:cNvPr id="5" name="Google Shape;721;p42">
              <a:extLst>
                <a:ext uri="{FF2B5EF4-FFF2-40B4-BE49-F238E27FC236}">
                  <a16:creationId xmlns:a16="http://schemas.microsoft.com/office/drawing/2014/main" id="{539175C8-BB4F-790D-C754-D1C432E24F78}"/>
                </a:ext>
              </a:extLst>
            </p:cNvPr>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3">
                <a:lumMod val="75000"/>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US" sz="1600" b="1" dirty="0">
                  <a:solidFill>
                    <a:schemeClr val="lt1"/>
                  </a:solidFill>
                  <a:latin typeface="Roboto Condensed"/>
                  <a:ea typeface="Roboto Condensed"/>
                  <a:cs typeface="Roboto Condensed"/>
                  <a:sym typeface="Roboto Condensed"/>
                </a:rPr>
                <a:t> Wheals and car kit.</a:t>
              </a:r>
              <a:endParaRPr sz="1600" b="1" i="0" u="none" strike="noStrike" cap="none" dirty="0">
                <a:solidFill>
                  <a:schemeClr val="lt1"/>
                </a:solidFill>
                <a:latin typeface="Roboto Condensed"/>
                <a:ea typeface="Roboto Condensed"/>
                <a:cs typeface="Roboto Condensed"/>
                <a:sym typeface="Roboto Condensed"/>
              </a:endParaRPr>
            </a:p>
          </p:txBody>
        </p:sp>
        <p:sp>
          <p:nvSpPr>
            <p:cNvPr id="6" name="Google Shape;722;p42">
              <a:extLst>
                <a:ext uri="{FF2B5EF4-FFF2-40B4-BE49-F238E27FC236}">
                  <a16:creationId xmlns:a16="http://schemas.microsoft.com/office/drawing/2014/main" id="{77D3AC2F-0BE0-4D95-1CAB-9F2E5418A0B0}"/>
                </a:ext>
              </a:extLst>
            </p:cNvPr>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rgbClr val="C7D3E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US" b="1" dirty="0">
                  <a:solidFill>
                    <a:schemeClr val="lt1"/>
                  </a:solidFill>
                  <a:latin typeface="Roboto Condensed"/>
                  <a:ea typeface="Roboto Condensed"/>
                  <a:cs typeface="Roboto Condensed"/>
                  <a:sym typeface="Roboto Condensed"/>
                </a:rPr>
                <a:t>Arduino Uno.</a:t>
              </a:r>
              <a:endParaRPr b="1" i="0" u="none" strike="noStrike" cap="none" dirty="0">
                <a:solidFill>
                  <a:schemeClr val="lt1"/>
                </a:solidFill>
                <a:latin typeface="Roboto Condensed"/>
                <a:ea typeface="Roboto Condensed"/>
                <a:cs typeface="Roboto Condensed"/>
                <a:sym typeface="Roboto Condensed"/>
              </a:endParaRPr>
            </a:p>
          </p:txBody>
        </p:sp>
        <p:sp>
          <p:nvSpPr>
            <p:cNvPr id="7" name="Google Shape;723;p42">
              <a:extLst>
                <a:ext uri="{FF2B5EF4-FFF2-40B4-BE49-F238E27FC236}">
                  <a16:creationId xmlns:a16="http://schemas.microsoft.com/office/drawing/2014/main" id="{CED81621-58C5-1E31-CD13-0F83D474725A}"/>
                </a:ext>
              </a:extLst>
            </p:cNvPr>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rgbClr val="92A8C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US" sz="1600" b="1" dirty="0">
                  <a:solidFill>
                    <a:schemeClr val="lt1"/>
                  </a:solidFill>
                  <a:latin typeface="Roboto Condensed"/>
                  <a:ea typeface="Roboto Condensed"/>
                  <a:cs typeface="Roboto Condensed"/>
                  <a:sym typeface="Roboto Condensed"/>
                </a:rPr>
                <a:t>Ultrasonic sensors.</a:t>
              </a:r>
            </a:p>
          </p:txBody>
        </p:sp>
        <p:sp>
          <p:nvSpPr>
            <p:cNvPr id="8" name="Google Shape;724;p42">
              <a:extLst>
                <a:ext uri="{FF2B5EF4-FFF2-40B4-BE49-F238E27FC236}">
                  <a16:creationId xmlns:a16="http://schemas.microsoft.com/office/drawing/2014/main" id="{9CAF9087-2B3F-585A-D70A-8ABA2AC942F7}"/>
                </a:ext>
              </a:extLst>
            </p:cNvPr>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5">
                <a:lumMod val="60000"/>
                <a:lumOff val="40000"/>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600" b="1" dirty="0">
                  <a:solidFill>
                    <a:schemeClr val="lt1"/>
                  </a:solidFill>
                  <a:latin typeface="Roboto Condensed"/>
                  <a:ea typeface="Roboto Condensed"/>
                  <a:cs typeface="Roboto Condensed"/>
                  <a:sym typeface="Roboto Condensed"/>
                </a:rPr>
                <a:t>PI camera.</a:t>
              </a:r>
              <a:endParaRPr sz="1600" b="1" i="0" u="none" strike="noStrike" cap="none" dirty="0">
                <a:solidFill>
                  <a:schemeClr val="lt1"/>
                </a:solidFill>
                <a:latin typeface="Roboto Condensed"/>
                <a:ea typeface="Roboto Condensed"/>
                <a:cs typeface="Roboto Condensed"/>
                <a:sym typeface="Roboto Condensed"/>
              </a:endParaRPr>
            </a:p>
          </p:txBody>
        </p:sp>
        <p:sp>
          <p:nvSpPr>
            <p:cNvPr id="9" name="Google Shape;725;p42">
              <a:extLst>
                <a:ext uri="{FF2B5EF4-FFF2-40B4-BE49-F238E27FC236}">
                  <a16:creationId xmlns:a16="http://schemas.microsoft.com/office/drawing/2014/main" id="{48B6A45C-1D48-1E79-98A3-91F4BA670125}"/>
                </a:ext>
              </a:extLst>
            </p:cNvPr>
            <p:cNvSpPr/>
            <p:nvPr/>
          </p:nvSpPr>
          <p:spPr>
            <a:xfrm>
              <a:off x="3639403" y="4110551"/>
              <a:ext cx="1016625" cy="792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dirty="0">
                <a:solidFill>
                  <a:schemeClr val="lt1"/>
                </a:solidFill>
                <a:latin typeface="Roboto Condensed"/>
                <a:ea typeface="Roboto Condensed"/>
                <a:cs typeface="Roboto Condensed"/>
                <a:sym typeface="Roboto Condensed"/>
              </a:endParaRPr>
            </a:p>
          </p:txBody>
        </p:sp>
      </p:grpSp>
      <p:sp>
        <p:nvSpPr>
          <p:cNvPr id="10" name="Google Shape;721;p42">
            <a:extLst>
              <a:ext uri="{FF2B5EF4-FFF2-40B4-BE49-F238E27FC236}">
                <a16:creationId xmlns:a16="http://schemas.microsoft.com/office/drawing/2014/main" id="{09930CEF-6B19-25D9-DDF8-D89441812087}"/>
              </a:ext>
            </a:extLst>
          </p:cNvPr>
          <p:cNvSpPr/>
          <p:nvPr/>
        </p:nvSpPr>
        <p:spPr>
          <a:xfrm>
            <a:off x="2551813" y="2146507"/>
            <a:ext cx="3593805" cy="59041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4">
              <a:lumMod val="50000"/>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US" sz="1600" b="1" dirty="0">
                <a:solidFill>
                  <a:schemeClr val="lt1"/>
                </a:solidFill>
                <a:latin typeface="Roboto Condensed"/>
                <a:ea typeface="Roboto Condensed"/>
                <a:cs typeface="Roboto Condensed"/>
                <a:sym typeface="Roboto Condensed"/>
              </a:rPr>
              <a:t>Gyroscope MPU6050.</a:t>
            </a:r>
          </a:p>
        </p:txBody>
      </p:sp>
      <p:sp>
        <p:nvSpPr>
          <p:cNvPr id="11" name="Google Shape;721;p42">
            <a:extLst>
              <a:ext uri="{FF2B5EF4-FFF2-40B4-BE49-F238E27FC236}">
                <a16:creationId xmlns:a16="http://schemas.microsoft.com/office/drawing/2014/main" id="{06B28E83-2203-46C7-83D1-FD55BBA71BEB}"/>
              </a:ext>
            </a:extLst>
          </p:cNvPr>
          <p:cNvSpPr/>
          <p:nvPr/>
        </p:nvSpPr>
        <p:spPr>
          <a:xfrm>
            <a:off x="2307265" y="1668995"/>
            <a:ext cx="4051005" cy="59041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4">
              <a:lumMod val="25000"/>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US" sz="1600" b="1" dirty="0">
                <a:solidFill>
                  <a:schemeClr val="lt1"/>
                </a:solidFill>
                <a:latin typeface="Roboto Condensed"/>
                <a:ea typeface="Roboto Condensed"/>
                <a:cs typeface="Roboto Condensed"/>
                <a:sym typeface="Roboto Condensed"/>
              </a:rPr>
              <a:t>Raspberry PI 4 model B 8 GB.</a:t>
            </a:r>
          </a:p>
        </p:txBody>
      </p:sp>
      <p:sp>
        <p:nvSpPr>
          <p:cNvPr id="12" name="Google Shape;721;p42">
            <a:extLst>
              <a:ext uri="{FF2B5EF4-FFF2-40B4-BE49-F238E27FC236}">
                <a16:creationId xmlns:a16="http://schemas.microsoft.com/office/drawing/2014/main" id="{19C3EE56-C6E8-774C-E7A2-70F32B2EE147}"/>
              </a:ext>
            </a:extLst>
          </p:cNvPr>
          <p:cNvSpPr/>
          <p:nvPr/>
        </p:nvSpPr>
        <p:spPr>
          <a:xfrm>
            <a:off x="2041452" y="1158775"/>
            <a:ext cx="4572000" cy="62117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tx1">
              <a:lumMod val="75000"/>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US" sz="1600" b="1" dirty="0">
                <a:solidFill>
                  <a:schemeClr val="lt1"/>
                </a:solidFill>
                <a:latin typeface="Roboto Condensed"/>
                <a:ea typeface="Roboto Condensed"/>
                <a:cs typeface="Roboto Condensed"/>
                <a:sym typeface="Roboto Condensed"/>
              </a:rPr>
              <a:t> Temperature and humidity sensors  (DHT11).</a:t>
            </a:r>
          </a:p>
        </p:txBody>
      </p:sp>
      <p:sp>
        <p:nvSpPr>
          <p:cNvPr id="13" name="Google Shape;716;p42">
            <a:extLst>
              <a:ext uri="{FF2B5EF4-FFF2-40B4-BE49-F238E27FC236}">
                <a16:creationId xmlns:a16="http://schemas.microsoft.com/office/drawing/2014/main" id="{55560684-D661-50C0-0382-3A7CDD74DFF2}"/>
              </a:ext>
            </a:extLst>
          </p:cNvPr>
          <p:cNvSpPr txBox="1">
            <a:spLocks/>
          </p:cNvSpPr>
          <p:nvPr/>
        </p:nvSpPr>
        <p:spPr>
          <a:xfrm>
            <a:off x="28536" y="781049"/>
            <a:ext cx="1930039" cy="626001"/>
          </a:xfrm>
          <a:prstGeom prst="rect">
            <a:avLst/>
          </a:prstGeom>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b="1" dirty="0">
                <a:ln w="0"/>
                <a:solidFill>
                  <a:schemeClr val="tx1"/>
                </a:solidFill>
                <a:effectLst>
                  <a:outerShdw blurRad="38100" dist="19050" dir="2700000" algn="tl" rotWithShape="0">
                    <a:schemeClr val="dk1">
                      <a:alpha val="40000"/>
                    </a:schemeClr>
                  </a:outerShdw>
                </a:effectLst>
              </a:rPr>
              <a:t>TOOLS</a:t>
            </a:r>
            <a:r>
              <a:rPr lang="en-US" sz="3200" b="1" dirty="0">
                <a:ln w="0"/>
                <a:solidFill>
                  <a:schemeClr val="tx1"/>
                </a:solidFill>
                <a:effectLst>
                  <a:outerShdw blurRad="38100" dist="19050" dir="2700000" algn="tl" rotWithShape="0">
                    <a:schemeClr val="dk1">
                      <a:alpha val="40000"/>
                    </a:schemeClr>
                  </a:outerShdw>
                </a:effectLst>
              </a:rPr>
              <a:t>:</a:t>
            </a:r>
          </a:p>
        </p:txBody>
      </p:sp>
      <p:cxnSp>
        <p:nvCxnSpPr>
          <p:cNvPr id="17" name="Google Shape;726;p42">
            <a:extLst>
              <a:ext uri="{FF2B5EF4-FFF2-40B4-BE49-F238E27FC236}">
                <a16:creationId xmlns:a16="http://schemas.microsoft.com/office/drawing/2014/main" id="{34AB4590-D43C-7510-E0C8-03BBE3781868}"/>
              </a:ext>
            </a:extLst>
          </p:cNvPr>
          <p:cNvCxnSpPr>
            <a:cxnSpLocks/>
          </p:cNvCxnSpPr>
          <p:nvPr/>
        </p:nvCxnSpPr>
        <p:spPr>
          <a:xfrm>
            <a:off x="6530575" y="1434802"/>
            <a:ext cx="178569" cy="0"/>
          </a:xfrm>
          <a:prstGeom prst="straightConnector1">
            <a:avLst/>
          </a:prstGeom>
          <a:noFill/>
          <a:ln w="9525" cap="flat" cmpd="sng">
            <a:solidFill>
              <a:schemeClr val="accent1"/>
            </a:solidFill>
            <a:prstDash val="solid"/>
            <a:round/>
            <a:headEnd type="oval" w="med" len="med"/>
            <a:tailEnd type="oval" w="med" len="med"/>
          </a:ln>
        </p:spPr>
      </p:cxnSp>
      <p:cxnSp>
        <p:nvCxnSpPr>
          <p:cNvPr id="18" name="Google Shape;728;p42">
            <a:extLst>
              <a:ext uri="{FF2B5EF4-FFF2-40B4-BE49-F238E27FC236}">
                <a16:creationId xmlns:a16="http://schemas.microsoft.com/office/drawing/2014/main" id="{5D925A90-8482-2588-B962-4E28562602DC}"/>
              </a:ext>
            </a:extLst>
          </p:cNvPr>
          <p:cNvCxnSpPr>
            <a:cxnSpLocks/>
          </p:cNvCxnSpPr>
          <p:nvPr/>
        </p:nvCxnSpPr>
        <p:spPr>
          <a:xfrm>
            <a:off x="2208649" y="1952934"/>
            <a:ext cx="167198" cy="0"/>
          </a:xfrm>
          <a:prstGeom prst="straightConnector1">
            <a:avLst/>
          </a:prstGeom>
          <a:noFill/>
          <a:ln w="9525" cap="flat" cmpd="sng">
            <a:solidFill>
              <a:schemeClr val="accent2"/>
            </a:solidFill>
            <a:prstDash val="solid"/>
            <a:round/>
            <a:headEnd type="oval" w="med" len="med"/>
            <a:tailEnd type="oval" w="med" len="med"/>
          </a:ln>
        </p:spPr>
      </p:cxnSp>
      <p:cxnSp>
        <p:nvCxnSpPr>
          <p:cNvPr id="19" name="Google Shape;730;p42">
            <a:extLst>
              <a:ext uri="{FF2B5EF4-FFF2-40B4-BE49-F238E27FC236}">
                <a16:creationId xmlns:a16="http://schemas.microsoft.com/office/drawing/2014/main" id="{1E85240D-B539-DC3A-7003-4EB128F6CC36}"/>
              </a:ext>
            </a:extLst>
          </p:cNvPr>
          <p:cNvCxnSpPr>
            <a:cxnSpLocks/>
          </p:cNvCxnSpPr>
          <p:nvPr/>
        </p:nvCxnSpPr>
        <p:spPr>
          <a:xfrm>
            <a:off x="6071190" y="2435394"/>
            <a:ext cx="266906" cy="0"/>
          </a:xfrm>
          <a:prstGeom prst="straightConnector1">
            <a:avLst/>
          </a:prstGeom>
          <a:noFill/>
          <a:ln w="9525" cap="flat" cmpd="sng">
            <a:solidFill>
              <a:srgbClr val="426294"/>
            </a:solidFill>
            <a:prstDash val="solid"/>
            <a:round/>
            <a:headEnd type="oval" w="med" len="med"/>
            <a:tailEnd type="oval" w="med" len="med"/>
          </a:ln>
        </p:spPr>
      </p:cxnSp>
      <p:cxnSp>
        <p:nvCxnSpPr>
          <p:cNvPr id="20" name="Google Shape;732;p42">
            <a:extLst>
              <a:ext uri="{FF2B5EF4-FFF2-40B4-BE49-F238E27FC236}">
                <a16:creationId xmlns:a16="http://schemas.microsoft.com/office/drawing/2014/main" id="{E6B0C845-6119-DE7A-37AD-41409FC7F29F}"/>
              </a:ext>
            </a:extLst>
          </p:cNvPr>
          <p:cNvCxnSpPr>
            <a:cxnSpLocks/>
          </p:cNvCxnSpPr>
          <p:nvPr/>
        </p:nvCxnSpPr>
        <p:spPr>
          <a:xfrm>
            <a:off x="2830788" y="3650055"/>
            <a:ext cx="340711" cy="0"/>
          </a:xfrm>
          <a:prstGeom prst="straightConnector1">
            <a:avLst/>
          </a:prstGeom>
          <a:noFill/>
          <a:ln w="9525" cap="flat" cmpd="sng">
            <a:solidFill>
              <a:schemeClr val="accent4"/>
            </a:solidFill>
            <a:prstDash val="solid"/>
            <a:round/>
            <a:headEnd type="oval" w="med" len="med"/>
            <a:tailEnd type="oval" w="med" len="med"/>
          </a:ln>
        </p:spPr>
      </p:cxnSp>
      <p:cxnSp>
        <p:nvCxnSpPr>
          <p:cNvPr id="21" name="Google Shape;734;p42">
            <a:extLst>
              <a:ext uri="{FF2B5EF4-FFF2-40B4-BE49-F238E27FC236}">
                <a16:creationId xmlns:a16="http://schemas.microsoft.com/office/drawing/2014/main" id="{7E2763B2-B75F-65AC-D9A9-7F283EEB969B}"/>
              </a:ext>
            </a:extLst>
          </p:cNvPr>
          <p:cNvCxnSpPr>
            <a:cxnSpLocks/>
          </p:cNvCxnSpPr>
          <p:nvPr/>
        </p:nvCxnSpPr>
        <p:spPr>
          <a:xfrm>
            <a:off x="2789020" y="4452546"/>
            <a:ext cx="778517" cy="0"/>
          </a:xfrm>
          <a:prstGeom prst="straightConnector1">
            <a:avLst/>
          </a:prstGeom>
          <a:noFill/>
          <a:ln w="9525" cap="flat" cmpd="sng">
            <a:solidFill>
              <a:schemeClr val="accent5"/>
            </a:solidFill>
            <a:prstDash val="solid"/>
            <a:round/>
            <a:headEnd type="oval" w="med" len="med"/>
            <a:tailEnd type="oval" w="med" len="med"/>
          </a:ln>
        </p:spPr>
      </p:cxnSp>
      <p:cxnSp>
        <p:nvCxnSpPr>
          <p:cNvPr id="23" name="Google Shape;736;p42">
            <a:extLst>
              <a:ext uri="{FF2B5EF4-FFF2-40B4-BE49-F238E27FC236}">
                <a16:creationId xmlns:a16="http://schemas.microsoft.com/office/drawing/2014/main" id="{FB0181E5-AA90-9EBF-82A7-74899C47B793}"/>
              </a:ext>
            </a:extLst>
          </p:cNvPr>
          <p:cNvCxnSpPr>
            <a:cxnSpLocks/>
          </p:cNvCxnSpPr>
          <p:nvPr/>
        </p:nvCxnSpPr>
        <p:spPr>
          <a:xfrm>
            <a:off x="3178278" y="4876804"/>
            <a:ext cx="581101" cy="0"/>
          </a:xfrm>
          <a:prstGeom prst="straightConnector1">
            <a:avLst/>
          </a:prstGeom>
          <a:noFill/>
          <a:ln w="9525" cap="flat" cmpd="sng">
            <a:solidFill>
              <a:schemeClr val="accent6"/>
            </a:solidFill>
            <a:prstDash val="solid"/>
            <a:round/>
            <a:headEnd type="oval" w="med" len="med"/>
            <a:tailEnd type="oval" w="med" len="med"/>
          </a:ln>
        </p:spPr>
      </p:cxnSp>
      <p:sp>
        <p:nvSpPr>
          <p:cNvPr id="25" name="TextBox 24">
            <a:extLst>
              <a:ext uri="{FF2B5EF4-FFF2-40B4-BE49-F238E27FC236}">
                <a16:creationId xmlns:a16="http://schemas.microsoft.com/office/drawing/2014/main" id="{16A5ABA1-062E-D5EB-B343-52BBFE433613}"/>
              </a:ext>
            </a:extLst>
          </p:cNvPr>
          <p:cNvSpPr txBox="1"/>
          <p:nvPr/>
        </p:nvSpPr>
        <p:spPr>
          <a:xfrm>
            <a:off x="6724865" y="1296302"/>
            <a:ext cx="2463350" cy="276999"/>
          </a:xfrm>
          <a:prstGeom prst="rect">
            <a:avLst/>
          </a:prstGeom>
          <a:noFill/>
        </p:spPr>
        <p:txBody>
          <a:bodyPr wrap="square" rtlCol="0">
            <a:spAutoFit/>
          </a:bodyPr>
          <a:lstStyle/>
          <a:p>
            <a:r>
              <a:rPr lang="en-US" sz="1200" b="1" dirty="0">
                <a:solidFill>
                  <a:schemeClr val="accent4">
                    <a:lumMod val="25000"/>
                  </a:schemeClr>
                </a:solidFill>
                <a:latin typeface="Roboto Condensed" panose="02000000000000000000" pitchFamily="2" charset="0"/>
                <a:ea typeface="Roboto Condensed" panose="02000000000000000000" pitchFamily="2" charset="0"/>
                <a:cs typeface="Roboto Condensed" panose="02000000000000000000" pitchFamily="2" charset="0"/>
              </a:rPr>
              <a:t>Measure Temperature and Humidity. </a:t>
            </a:r>
          </a:p>
        </p:txBody>
      </p:sp>
      <p:sp>
        <p:nvSpPr>
          <p:cNvPr id="27" name="TextBox 26">
            <a:extLst>
              <a:ext uri="{FF2B5EF4-FFF2-40B4-BE49-F238E27FC236}">
                <a16:creationId xmlns:a16="http://schemas.microsoft.com/office/drawing/2014/main" id="{37A33DFA-7067-368E-8632-66366E30739C}"/>
              </a:ext>
            </a:extLst>
          </p:cNvPr>
          <p:cNvSpPr txBox="1"/>
          <p:nvPr/>
        </p:nvSpPr>
        <p:spPr>
          <a:xfrm>
            <a:off x="-127198" y="1771105"/>
            <a:ext cx="2456081" cy="307777"/>
          </a:xfrm>
          <a:prstGeom prst="rect">
            <a:avLst/>
          </a:prstGeom>
          <a:noFill/>
        </p:spPr>
        <p:txBody>
          <a:bodyPr wrap="square" rtlCol="0">
            <a:spAutoFit/>
          </a:bodyPr>
          <a:lstStyle/>
          <a:p>
            <a:pPr algn="ctr"/>
            <a:r>
              <a:rPr lang="en-US" b="1" dirty="0">
                <a:solidFill>
                  <a:srgbClr val="21314A"/>
                </a:solidFill>
                <a:latin typeface="Roboto Condensed" panose="02000000000000000000" pitchFamily="2" charset="0"/>
                <a:ea typeface="Roboto Condensed" panose="02000000000000000000" pitchFamily="2" charset="0"/>
                <a:cs typeface="Roboto Condensed" panose="02000000000000000000" pitchFamily="2" charset="0"/>
              </a:rPr>
              <a:t>Make object detection model. </a:t>
            </a:r>
          </a:p>
        </p:txBody>
      </p:sp>
      <p:sp>
        <p:nvSpPr>
          <p:cNvPr id="32" name="TextBox 31">
            <a:extLst>
              <a:ext uri="{FF2B5EF4-FFF2-40B4-BE49-F238E27FC236}">
                <a16:creationId xmlns:a16="http://schemas.microsoft.com/office/drawing/2014/main" id="{299D7D97-AC32-1C4A-0F56-F5CE4138DF5A}"/>
              </a:ext>
            </a:extLst>
          </p:cNvPr>
          <p:cNvSpPr txBox="1"/>
          <p:nvPr/>
        </p:nvSpPr>
        <p:spPr>
          <a:xfrm>
            <a:off x="6338096" y="2271665"/>
            <a:ext cx="2875414" cy="338554"/>
          </a:xfrm>
          <a:prstGeom prst="rect">
            <a:avLst/>
          </a:prstGeom>
          <a:noFill/>
        </p:spPr>
        <p:txBody>
          <a:bodyPr wrap="square" rtlCol="0">
            <a:spAutoFit/>
          </a:bodyPr>
          <a:lstStyle/>
          <a:p>
            <a:pPr algn="ctr"/>
            <a:r>
              <a:rPr lang="en-US" sz="1600" b="1" dirty="0">
                <a:solidFill>
                  <a:srgbClr val="426294"/>
                </a:solidFill>
                <a:latin typeface="Roboto Condensed" panose="02000000000000000000" pitchFamily="2" charset="0"/>
                <a:ea typeface="Roboto Condensed" panose="02000000000000000000" pitchFamily="2" charset="0"/>
                <a:cs typeface="Roboto Condensed" panose="02000000000000000000" pitchFamily="2" charset="0"/>
              </a:rPr>
              <a:t>Control the balance of the Rover. </a:t>
            </a:r>
          </a:p>
        </p:txBody>
      </p:sp>
      <p:sp>
        <p:nvSpPr>
          <p:cNvPr id="33" name="TextBox 32">
            <a:extLst>
              <a:ext uri="{FF2B5EF4-FFF2-40B4-BE49-F238E27FC236}">
                <a16:creationId xmlns:a16="http://schemas.microsoft.com/office/drawing/2014/main" id="{319CF4B6-3138-C5EC-31FE-C8C43F1AFDA0}"/>
              </a:ext>
            </a:extLst>
          </p:cNvPr>
          <p:cNvSpPr txBox="1"/>
          <p:nvPr/>
        </p:nvSpPr>
        <p:spPr>
          <a:xfrm>
            <a:off x="71668" y="3495518"/>
            <a:ext cx="2666212" cy="338554"/>
          </a:xfrm>
          <a:prstGeom prst="rect">
            <a:avLst/>
          </a:prstGeom>
          <a:noFill/>
        </p:spPr>
        <p:txBody>
          <a:bodyPr wrap="square" rtlCol="0">
            <a:spAutoFit/>
          </a:bodyPr>
          <a:lstStyle/>
          <a:p>
            <a:pPr algn="ctr"/>
            <a:r>
              <a:rPr lang="en-US" sz="1600" b="1" dirty="0">
                <a:solidFill>
                  <a:schemeClr val="accent2">
                    <a:lumMod val="40000"/>
                    <a:lumOff val="60000"/>
                  </a:schemeClr>
                </a:solidFill>
                <a:latin typeface="Roboto Condensed" panose="02000000000000000000" pitchFamily="2" charset="0"/>
                <a:ea typeface="Roboto Condensed" panose="02000000000000000000" pitchFamily="2" charset="0"/>
                <a:cs typeface="Roboto Condensed" panose="02000000000000000000" pitchFamily="2" charset="0"/>
              </a:rPr>
              <a:t>Control Rovers movement.</a:t>
            </a:r>
          </a:p>
        </p:txBody>
      </p:sp>
      <p:cxnSp>
        <p:nvCxnSpPr>
          <p:cNvPr id="34" name="Google Shape;732;p42">
            <a:extLst>
              <a:ext uri="{FF2B5EF4-FFF2-40B4-BE49-F238E27FC236}">
                <a16:creationId xmlns:a16="http://schemas.microsoft.com/office/drawing/2014/main" id="{E0AF86FA-53B1-F231-424C-F7D92D4BDA6D}"/>
              </a:ext>
            </a:extLst>
          </p:cNvPr>
          <p:cNvCxnSpPr>
            <a:cxnSpLocks/>
          </p:cNvCxnSpPr>
          <p:nvPr/>
        </p:nvCxnSpPr>
        <p:spPr>
          <a:xfrm>
            <a:off x="5713894" y="3260018"/>
            <a:ext cx="583859" cy="0"/>
          </a:xfrm>
          <a:prstGeom prst="straightConnector1">
            <a:avLst/>
          </a:prstGeom>
          <a:noFill/>
          <a:ln w="9525" cap="flat" cmpd="sng">
            <a:solidFill>
              <a:srgbClr val="92A8C8"/>
            </a:solidFill>
            <a:prstDash val="solid"/>
            <a:round/>
            <a:headEnd type="oval" w="med" len="med"/>
            <a:tailEnd type="oval" w="med" len="med"/>
          </a:ln>
        </p:spPr>
      </p:cxnSp>
      <p:cxnSp>
        <p:nvCxnSpPr>
          <p:cNvPr id="35" name="Google Shape;732;p42">
            <a:extLst>
              <a:ext uri="{FF2B5EF4-FFF2-40B4-BE49-F238E27FC236}">
                <a16:creationId xmlns:a16="http://schemas.microsoft.com/office/drawing/2014/main" id="{80E255CD-D3F3-BAD7-C2A1-8B96E855C217}"/>
              </a:ext>
            </a:extLst>
          </p:cNvPr>
          <p:cNvCxnSpPr>
            <a:cxnSpLocks/>
          </p:cNvCxnSpPr>
          <p:nvPr/>
        </p:nvCxnSpPr>
        <p:spPr>
          <a:xfrm>
            <a:off x="2208649" y="2875372"/>
            <a:ext cx="609681" cy="0"/>
          </a:xfrm>
          <a:prstGeom prst="straightConnector1">
            <a:avLst/>
          </a:prstGeom>
          <a:noFill/>
          <a:ln w="9525" cap="flat" cmpd="sng">
            <a:solidFill>
              <a:srgbClr val="597AAB"/>
            </a:solidFill>
            <a:prstDash val="solid"/>
            <a:round/>
            <a:headEnd type="oval" w="med" len="med"/>
            <a:tailEnd type="oval" w="med" len="med"/>
          </a:ln>
        </p:spPr>
      </p:cxnSp>
      <p:cxnSp>
        <p:nvCxnSpPr>
          <p:cNvPr id="37" name="Google Shape;734;p42">
            <a:extLst>
              <a:ext uri="{FF2B5EF4-FFF2-40B4-BE49-F238E27FC236}">
                <a16:creationId xmlns:a16="http://schemas.microsoft.com/office/drawing/2014/main" id="{8F707AF3-3DC7-0106-003C-7639DCB659CE}"/>
              </a:ext>
            </a:extLst>
          </p:cNvPr>
          <p:cNvCxnSpPr>
            <a:cxnSpLocks/>
          </p:cNvCxnSpPr>
          <p:nvPr/>
        </p:nvCxnSpPr>
        <p:spPr>
          <a:xfrm>
            <a:off x="5338483" y="4066830"/>
            <a:ext cx="778517" cy="0"/>
          </a:xfrm>
          <a:prstGeom prst="straightConnector1">
            <a:avLst/>
          </a:prstGeom>
          <a:noFill/>
          <a:ln w="9525" cap="flat" cmpd="sng">
            <a:solidFill>
              <a:srgbClr val="FFC166"/>
            </a:solidFill>
            <a:prstDash val="solid"/>
            <a:round/>
            <a:headEnd type="oval" w="med" len="med"/>
            <a:tailEnd type="oval" w="med" len="med"/>
          </a:ln>
        </p:spPr>
      </p:cxnSp>
      <p:sp>
        <p:nvSpPr>
          <p:cNvPr id="40" name="TextBox 39">
            <a:extLst>
              <a:ext uri="{FF2B5EF4-FFF2-40B4-BE49-F238E27FC236}">
                <a16:creationId xmlns:a16="http://schemas.microsoft.com/office/drawing/2014/main" id="{102B0BD7-B5FF-3ADA-8E13-BE762B3494F3}"/>
              </a:ext>
            </a:extLst>
          </p:cNvPr>
          <p:cNvSpPr txBox="1"/>
          <p:nvPr/>
        </p:nvSpPr>
        <p:spPr>
          <a:xfrm>
            <a:off x="23607" y="2685592"/>
            <a:ext cx="2388022" cy="338554"/>
          </a:xfrm>
          <a:prstGeom prst="rect">
            <a:avLst/>
          </a:prstGeom>
          <a:noFill/>
          <a:ln>
            <a:solidFill>
              <a:schemeClr val="bg1"/>
            </a:solidFill>
          </a:ln>
        </p:spPr>
        <p:txBody>
          <a:bodyPr wrap="square" rtlCol="0">
            <a:spAutoFit/>
          </a:bodyPr>
          <a:lstStyle/>
          <a:p>
            <a:r>
              <a:rPr lang="en-US" sz="1600" b="1" dirty="0">
                <a:solidFill>
                  <a:srgbClr val="597AAB"/>
                </a:solidFill>
                <a:latin typeface="Roboto Condensed" panose="02000000000000000000" pitchFamily="2" charset="0"/>
                <a:ea typeface="Roboto Condensed" panose="02000000000000000000" pitchFamily="2" charset="0"/>
                <a:cs typeface="Roboto Condensed" panose="02000000000000000000" pitchFamily="2" charset="0"/>
              </a:rPr>
              <a:t>Help in moving of Rover.</a:t>
            </a:r>
          </a:p>
        </p:txBody>
      </p:sp>
      <p:sp>
        <p:nvSpPr>
          <p:cNvPr id="41" name="TextBox 40">
            <a:extLst>
              <a:ext uri="{FF2B5EF4-FFF2-40B4-BE49-F238E27FC236}">
                <a16:creationId xmlns:a16="http://schemas.microsoft.com/office/drawing/2014/main" id="{B2DBF5E9-91B1-F5F7-7B31-00D852831634}"/>
              </a:ext>
            </a:extLst>
          </p:cNvPr>
          <p:cNvSpPr txBox="1"/>
          <p:nvPr/>
        </p:nvSpPr>
        <p:spPr>
          <a:xfrm>
            <a:off x="6338096" y="3095352"/>
            <a:ext cx="2210938" cy="338554"/>
          </a:xfrm>
          <a:prstGeom prst="rect">
            <a:avLst/>
          </a:prstGeom>
          <a:noFill/>
        </p:spPr>
        <p:txBody>
          <a:bodyPr wrap="square" rtlCol="0">
            <a:spAutoFit/>
          </a:bodyPr>
          <a:lstStyle/>
          <a:p>
            <a:r>
              <a:rPr lang="en-US" sz="1600" b="1" dirty="0">
                <a:solidFill>
                  <a:srgbClr val="92A8C8"/>
                </a:solidFill>
                <a:latin typeface="Roboto Condensed" panose="02000000000000000000" pitchFamily="2" charset="0"/>
                <a:ea typeface="Roboto Condensed" panose="02000000000000000000" pitchFamily="2" charset="0"/>
                <a:cs typeface="Roboto Condensed" panose="02000000000000000000" pitchFamily="2" charset="0"/>
              </a:rPr>
              <a:t>Help in avoid crashing</a:t>
            </a:r>
          </a:p>
        </p:txBody>
      </p:sp>
      <p:sp>
        <p:nvSpPr>
          <p:cNvPr id="42" name="TextBox 41">
            <a:extLst>
              <a:ext uri="{FF2B5EF4-FFF2-40B4-BE49-F238E27FC236}">
                <a16:creationId xmlns:a16="http://schemas.microsoft.com/office/drawing/2014/main" id="{57528301-2E20-576C-0241-1C3D684A1961}"/>
              </a:ext>
            </a:extLst>
          </p:cNvPr>
          <p:cNvSpPr txBox="1"/>
          <p:nvPr/>
        </p:nvSpPr>
        <p:spPr>
          <a:xfrm>
            <a:off x="-221550" y="4265944"/>
            <a:ext cx="3052338" cy="338554"/>
          </a:xfrm>
          <a:prstGeom prst="rect">
            <a:avLst/>
          </a:prstGeom>
          <a:noFill/>
        </p:spPr>
        <p:txBody>
          <a:bodyPr wrap="square" rtlCol="0">
            <a:spAutoFit/>
          </a:bodyPr>
          <a:lstStyle/>
          <a:p>
            <a:pPr algn="ctr"/>
            <a:r>
              <a:rPr lang="en-US" sz="1600" b="1" dirty="0">
                <a:solidFill>
                  <a:srgbClr val="FF9800"/>
                </a:solidFill>
                <a:latin typeface="Roboto Condensed" panose="02000000000000000000" pitchFamily="2" charset="0"/>
                <a:ea typeface="Roboto Condensed" panose="02000000000000000000" pitchFamily="2" charset="0"/>
                <a:cs typeface="Roboto Condensed" panose="02000000000000000000" pitchFamily="2" charset="0"/>
              </a:rPr>
              <a:t>Control the electricity of motors </a:t>
            </a:r>
          </a:p>
        </p:txBody>
      </p:sp>
      <p:sp>
        <p:nvSpPr>
          <p:cNvPr id="43" name="TextBox 42">
            <a:extLst>
              <a:ext uri="{FF2B5EF4-FFF2-40B4-BE49-F238E27FC236}">
                <a16:creationId xmlns:a16="http://schemas.microsoft.com/office/drawing/2014/main" id="{4B934ED2-430D-5AE6-D069-4F2158EDDDB4}"/>
              </a:ext>
            </a:extLst>
          </p:cNvPr>
          <p:cNvSpPr txBox="1"/>
          <p:nvPr/>
        </p:nvSpPr>
        <p:spPr>
          <a:xfrm>
            <a:off x="-221550" y="4691589"/>
            <a:ext cx="3349234" cy="338554"/>
          </a:xfrm>
          <a:prstGeom prst="rect">
            <a:avLst/>
          </a:prstGeom>
          <a:noFill/>
        </p:spPr>
        <p:txBody>
          <a:bodyPr wrap="square" rtlCol="0">
            <a:spAutoFit/>
          </a:bodyPr>
          <a:lstStyle/>
          <a:p>
            <a:pPr algn="ctr"/>
            <a:r>
              <a:rPr lang="en-US" sz="1600" b="1" dirty="0">
                <a:solidFill>
                  <a:srgbClr val="D26F00"/>
                </a:solidFill>
                <a:latin typeface="Roboto Condensed" panose="02000000000000000000" pitchFamily="2" charset="0"/>
                <a:ea typeface="Roboto Condensed" panose="02000000000000000000" pitchFamily="2" charset="0"/>
                <a:cs typeface="Roboto Condensed" panose="02000000000000000000" pitchFamily="2" charset="0"/>
              </a:rPr>
              <a:t>Control the movement of the Rover</a:t>
            </a:r>
          </a:p>
        </p:txBody>
      </p:sp>
      <p:sp>
        <p:nvSpPr>
          <p:cNvPr id="44" name="TextBox 43">
            <a:extLst>
              <a:ext uri="{FF2B5EF4-FFF2-40B4-BE49-F238E27FC236}">
                <a16:creationId xmlns:a16="http://schemas.microsoft.com/office/drawing/2014/main" id="{BF08A590-1698-B645-D7AB-88359C1A9A52}"/>
              </a:ext>
            </a:extLst>
          </p:cNvPr>
          <p:cNvSpPr txBox="1"/>
          <p:nvPr/>
        </p:nvSpPr>
        <p:spPr>
          <a:xfrm>
            <a:off x="6005823" y="3889646"/>
            <a:ext cx="2725522" cy="338554"/>
          </a:xfrm>
          <a:prstGeom prst="rect">
            <a:avLst/>
          </a:prstGeom>
          <a:noFill/>
        </p:spPr>
        <p:txBody>
          <a:bodyPr wrap="square" rtlCol="0">
            <a:spAutoFit/>
          </a:bodyPr>
          <a:lstStyle/>
          <a:p>
            <a:pPr algn="ctr"/>
            <a:r>
              <a:rPr lang="en-US" sz="1600" b="1" dirty="0">
                <a:solidFill>
                  <a:srgbClr val="FFC166"/>
                </a:solidFill>
                <a:latin typeface="Roboto Condensed" panose="02000000000000000000" pitchFamily="2" charset="0"/>
                <a:ea typeface="Roboto Condensed" panose="02000000000000000000" pitchFamily="2" charset="0"/>
                <a:cs typeface="Roboto Condensed" panose="02000000000000000000" pitchFamily="2" charset="0"/>
              </a:rPr>
              <a:t>Help in detecting objects</a:t>
            </a:r>
          </a:p>
        </p:txBody>
      </p:sp>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3B64C-DC01-26FF-576E-CDDA016C1BC4}"/>
              </a:ext>
            </a:extLst>
          </p:cNvPr>
          <p:cNvSpPr>
            <a:spLocks noGrp="1"/>
          </p:cNvSpPr>
          <p:nvPr>
            <p:ph type="title"/>
          </p:nvPr>
        </p:nvSpPr>
        <p:spPr/>
        <p:txBody>
          <a:bodyPr/>
          <a:lstStyle/>
          <a:p>
            <a:r>
              <a:rPr lang="en-US" sz="2700" dirty="0"/>
              <a:t>Technologies:</a:t>
            </a:r>
            <a:endParaRPr lang="en-US" sz="2100" dirty="0"/>
          </a:p>
        </p:txBody>
      </p:sp>
      <p:sp>
        <p:nvSpPr>
          <p:cNvPr id="3" name="Slide Number Placeholder 2">
            <a:extLst>
              <a:ext uri="{FF2B5EF4-FFF2-40B4-BE49-F238E27FC236}">
                <a16:creationId xmlns:a16="http://schemas.microsoft.com/office/drawing/2014/main" id="{040CC257-F42C-1BE8-00B6-39E42539A250}"/>
              </a:ext>
            </a:extLst>
          </p:cNvPr>
          <p:cNvSpPr>
            <a:spLocks noGrp="1"/>
          </p:cNvSpPr>
          <p:nvPr>
            <p:ph type="sldNum" idx="12"/>
          </p:nvPr>
        </p:nvSpPr>
        <p:spPr/>
        <p:txBody>
          <a:bodyPr/>
          <a:lstStyle/>
          <a:p>
            <a:fld id="{00000000-1234-1234-1234-123412341234}" type="slidenum">
              <a:rPr lang="en" smtClean="0">
                <a:solidFill>
                  <a:srgbClr val="FFFFFF"/>
                </a:solidFill>
              </a:rPr>
              <a:pPr/>
              <a:t>13</a:t>
            </a:fld>
            <a:endParaRPr lang="en">
              <a:solidFill>
                <a:srgbClr val="FFFFFF"/>
              </a:solidFill>
            </a:endParaRPr>
          </a:p>
        </p:txBody>
      </p:sp>
      <p:grpSp>
        <p:nvGrpSpPr>
          <p:cNvPr id="5" name="Google Shape;1671;p47">
            <a:extLst>
              <a:ext uri="{FF2B5EF4-FFF2-40B4-BE49-F238E27FC236}">
                <a16:creationId xmlns:a16="http://schemas.microsoft.com/office/drawing/2014/main" id="{96B16D98-37D1-1ADB-F9BA-FA08B311C6A8}"/>
              </a:ext>
            </a:extLst>
          </p:cNvPr>
          <p:cNvGrpSpPr/>
          <p:nvPr/>
        </p:nvGrpSpPr>
        <p:grpSpPr>
          <a:xfrm>
            <a:off x="1606223" y="1584411"/>
            <a:ext cx="5680973" cy="2844799"/>
            <a:chOff x="3042485" y="5594633"/>
            <a:chExt cx="1884907" cy="510557"/>
          </a:xfrm>
        </p:grpSpPr>
        <p:sp>
          <p:nvSpPr>
            <p:cNvPr id="6" name="Google Shape;1672;p47">
              <a:extLst>
                <a:ext uri="{FF2B5EF4-FFF2-40B4-BE49-F238E27FC236}">
                  <a16:creationId xmlns:a16="http://schemas.microsoft.com/office/drawing/2014/main" id="{E2616150-044F-1AB8-BD00-78C62257C6C1}"/>
                </a:ext>
              </a:extLst>
            </p:cNvPr>
            <p:cNvSpPr/>
            <p:nvPr/>
          </p:nvSpPr>
          <p:spPr>
            <a:xfrm>
              <a:off x="3042485" y="5869690"/>
              <a:ext cx="235200" cy="235500"/>
            </a:xfrm>
            <a:prstGeom prst="ellipse">
              <a:avLst/>
            </a:prstGeom>
            <a:solidFill>
              <a:srgbClr val="F1C232"/>
            </a:solidFill>
            <a:ln>
              <a:noFill/>
            </a:ln>
          </p:spPr>
          <p:txBody>
            <a:bodyPr spcFirstLastPara="1" wrap="square" lIns="51431" tIns="25706" rIns="51431" bIns="25706" anchor="t" anchorCtr="0">
              <a:noAutofit/>
            </a:bodyPr>
            <a:lstStyle/>
            <a:p>
              <a:pPr>
                <a:buClr>
                  <a:srgbClr val="263248"/>
                </a:buClr>
                <a:buSzPts val="1400"/>
                <a:buFont typeface="Calibri"/>
                <a:buNone/>
              </a:pPr>
              <a:endParaRPr sz="1050" dirty="0">
                <a:solidFill>
                  <a:srgbClr val="263248"/>
                </a:solidFill>
                <a:latin typeface="Calibri"/>
                <a:ea typeface="Calibri"/>
                <a:cs typeface="Calibri"/>
                <a:sym typeface="Calibri"/>
              </a:endParaRPr>
            </a:p>
          </p:txBody>
        </p:sp>
        <p:sp>
          <p:nvSpPr>
            <p:cNvPr id="7" name="Google Shape;1673;p47">
              <a:extLst>
                <a:ext uri="{FF2B5EF4-FFF2-40B4-BE49-F238E27FC236}">
                  <a16:creationId xmlns:a16="http://schemas.microsoft.com/office/drawing/2014/main" id="{58513DD4-51DB-D1EF-13FF-4E323D80513D}"/>
                </a:ext>
              </a:extLst>
            </p:cNvPr>
            <p:cNvSpPr/>
            <p:nvPr/>
          </p:nvSpPr>
          <p:spPr>
            <a:xfrm>
              <a:off x="3317231" y="5594633"/>
              <a:ext cx="235200" cy="235500"/>
            </a:xfrm>
            <a:prstGeom prst="ellipse">
              <a:avLst/>
            </a:prstGeom>
            <a:solidFill>
              <a:srgbClr val="E69138"/>
            </a:solidFill>
            <a:ln>
              <a:noFill/>
            </a:ln>
          </p:spPr>
          <p:txBody>
            <a:bodyPr spcFirstLastPara="1" wrap="square" lIns="51431" tIns="25706" rIns="51431" bIns="25706" anchor="t" anchorCtr="0">
              <a:noAutofit/>
            </a:bodyPr>
            <a:lstStyle/>
            <a:p>
              <a:pPr>
                <a:buClr>
                  <a:srgbClr val="263248"/>
                </a:buClr>
                <a:buSzPts val="1400"/>
                <a:buFont typeface="Calibri"/>
                <a:buNone/>
              </a:pPr>
              <a:endParaRPr sz="1050">
                <a:solidFill>
                  <a:srgbClr val="263248"/>
                </a:solidFill>
                <a:latin typeface="Calibri"/>
                <a:ea typeface="Calibri"/>
                <a:cs typeface="Calibri"/>
                <a:sym typeface="Calibri"/>
              </a:endParaRPr>
            </a:p>
          </p:txBody>
        </p:sp>
        <p:sp>
          <p:nvSpPr>
            <p:cNvPr id="8" name="Google Shape;1674;p47">
              <a:extLst>
                <a:ext uri="{FF2B5EF4-FFF2-40B4-BE49-F238E27FC236}">
                  <a16:creationId xmlns:a16="http://schemas.microsoft.com/office/drawing/2014/main" id="{F2324DF0-34FF-E8BC-0599-DA4C37B96D2C}"/>
                </a:ext>
              </a:extLst>
            </p:cNvPr>
            <p:cNvSpPr/>
            <p:nvPr/>
          </p:nvSpPr>
          <p:spPr>
            <a:xfrm>
              <a:off x="3591976" y="5869690"/>
              <a:ext cx="236100" cy="235500"/>
            </a:xfrm>
            <a:prstGeom prst="ellipse">
              <a:avLst/>
            </a:prstGeom>
            <a:solidFill>
              <a:srgbClr val="CC0000"/>
            </a:solidFill>
            <a:ln>
              <a:noFill/>
            </a:ln>
          </p:spPr>
          <p:txBody>
            <a:bodyPr spcFirstLastPara="1" wrap="square" lIns="51431" tIns="25706" rIns="51431" bIns="25706" anchor="t" anchorCtr="0">
              <a:noAutofit/>
            </a:bodyPr>
            <a:lstStyle/>
            <a:p>
              <a:pPr>
                <a:buClr>
                  <a:srgbClr val="263248"/>
                </a:buClr>
                <a:buSzPts val="1400"/>
                <a:buFont typeface="Calibri"/>
                <a:buNone/>
              </a:pPr>
              <a:endParaRPr sz="1050">
                <a:solidFill>
                  <a:srgbClr val="263248"/>
                </a:solidFill>
                <a:latin typeface="Calibri"/>
                <a:ea typeface="Calibri"/>
                <a:cs typeface="Calibri"/>
                <a:sym typeface="Calibri"/>
              </a:endParaRPr>
            </a:p>
          </p:txBody>
        </p:sp>
        <p:sp>
          <p:nvSpPr>
            <p:cNvPr id="9" name="Google Shape;1675;p47">
              <a:extLst>
                <a:ext uri="{FF2B5EF4-FFF2-40B4-BE49-F238E27FC236}">
                  <a16:creationId xmlns:a16="http://schemas.microsoft.com/office/drawing/2014/main" id="{326B2BF3-C35E-30FF-1993-6535110EEB6F}"/>
                </a:ext>
              </a:extLst>
            </p:cNvPr>
            <p:cNvSpPr/>
            <p:nvPr/>
          </p:nvSpPr>
          <p:spPr>
            <a:xfrm>
              <a:off x="3866722" y="5594633"/>
              <a:ext cx="236100" cy="235500"/>
            </a:xfrm>
            <a:prstGeom prst="ellipse">
              <a:avLst/>
            </a:prstGeom>
            <a:solidFill>
              <a:srgbClr val="A64D79"/>
            </a:solidFill>
            <a:ln>
              <a:noFill/>
            </a:ln>
          </p:spPr>
          <p:txBody>
            <a:bodyPr spcFirstLastPara="1" wrap="square" lIns="51431" tIns="25706" rIns="51431" bIns="25706" anchor="t" anchorCtr="0">
              <a:noAutofit/>
            </a:bodyPr>
            <a:lstStyle/>
            <a:p>
              <a:pPr>
                <a:buClr>
                  <a:srgbClr val="263248"/>
                </a:buClr>
                <a:buSzPts val="1400"/>
                <a:buFont typeface="Calibri"/>
                <a:buNone/>
              </a:pPr>
              <a:endParaRPr sz="1050">
                <a:solidFill>
                  <a:srgbClr val="263248"/>
                </a:solidFill>
                <a:latin typeface="Calibri"/>
                <a:ea typeface="Calibri"/>
                <a:cs typeface="Calibri"/>
                <a:sym typeface="Calibri"/>
              </a:endParaRPr>
            </a:p>
          </p:txBody>
        </p:sp>
        <p:sp>
          <p:nvSpPr>
            <p:cNvPr id="10" name="Google Shape;1676;p47">
              <a:extLst>
                <a:ext uri="{FF2B5EF4-FFF2-40B4-BE49-F238E27FC236}">
                  <a16:creationId xmlns:a16="http://schemas.microsoft.com/office/drawing/2014/main" id="{AEF12E0C-C769-F70F-CDC4-661A49F7D717}"/>
                </a:ext>
              </a:extLst>
            </p:cNvPr>
            <p:cNvSpPr/>
            <p:nvPr/>
          </p:nvSpPr>
          <p:spPr>
            <a:xfrm>
              <a:off x="4141467" y="5869690"/>
              <a:ext cx="236100" cy="235500"/>
            </a:xfrm>
            <a:prstGeom prst="ellipse">
              <a:avLst/>
            </a:prstGeom>
            <a:solidFill>
              <a:srgbClr val="674EA7"/>
            </a:solidFill>
            <a:ln>
              <a:noFill/>
            </a:ln>
          </p:spPr>
          <p:txBody>
            <a:bodyPr spcFirstLastPara="1" wrap="square" lIns="51431" tIns="25706" rIns="51431" bIns="25706" anchor="t" anchorCtr="0">
              <a:noAutofit/>
            </a:bodyPr>
            <a:lstStyle/>
            <a:p>
              <a:pPr>
                <a:buClr>
                  <a:srgbClr val="263248"/>
                </a:buClr>
                <a:buSzPts val="1400"/>
                <a:buFont typeface="Calibri"/>
                <a:buNone/>
              </a:pPr>
              <a:endParaRPr sz="1050">
                <a:solidFill>
                  <a:srgbClr val="263248"/>
                </a:solidFill>
                <a:latin typeface="Calibri"/>
                <a:ea typeface="Calibri"/>
                <a:cs typeface="Calibri"/>
                <a:sym typeface="Calibri"/>
              </a:endParaRPr>
            </a:p>
          </p:txBody>
        </p:sp>
        <p:sp>
          <p:nvSpPr>
            <p:cNvPr id="11" name="Google Shape;1677;p47">
              <a:extLst>
                <a:ext uri="{FF2B5EF4-FFF2-40B4-BE49-F238E27FC236}">
                  <a16:creationId xmlns:a16="http://schemas.microsoft.com/office/drawing/2014/main" id="{508C2CAE-B108-5CEA-9481-2F0BB6DDE1AA}"/>
                </a:ext>
              </a:extLst>
            </p:cNvPr>
            <p:cNvSpPr/>
            <p:nvPr/>
          </p:nvSpPr>
          <p:spPr>
            <a:xfrm>
              <a:off x="4417146" y="5594633"/>
              <a:ext cx="235200" cy="235500"/>
            </a:xfrm>
            <a:prstGeom prst="ellipse">
              <a:avLst/>
            </a:prstGeom>
            <a:solidFill>
              <a:srgbClr val="3C78D8"/>
            </a:solidFill>
            <a:ln>
              <a:noFill/>
            </a:ln>
          </p:spPr>
          <p:txBody>
            <a:bodyPr spcFirstLastPara="1" wrap="square" lIns="51431" tIns="25706" rIns="51431" bIns="25706" anchor="t" anchorCtr="0">
              <a:noAutofit/>
            </a:bodyPr>
            <a:lstStyle/>
            <a:p>
              <a:pPr>
                <a:buClr>
                  <a:srgbClr val="263248"/>
                </a:buClr>
                <a:buSzPts val="1400"/>
                <a:buFont typeface="Calibri"/>
                <a:buNone/>
              </a:pPr>
              <a:endParaRPr sz="1050">
                <a:solidFill>
                  <a:srgbClr val="263248"/>
                </a:solidFill>
                <a:latin typeface="Calibri"/>
                <a:ea typeface="Calibri"/>
                <a:cs typeface="Calibri"/>
                <a:sym typeface="Calibri"/>
              </a:endParaRPr>
            </a:p>
          </p:txBody>
        </p:sp>
        <p:sp>
          <p:nvSpPr>
            <p:cNvPr id="12" name="Google Shape;1678;p47">
              <a:extLst>
                <a:ext uri="{FF2B5EF4-FFF2-40B4-BE49-F238E27FC236}">
                  <a16:creationId xmlns:a16="http://schemas.microsoft.com/office/drawing/2014/main" id="{5E2BBFE4-633A-568A-0E20-D9FE010751C3}"/>
                </a:ext>
              </a:extLst>
            </p:cNvPr>
            <p:cNvSpPr/>
            <p:nvPr/>
          </p:nvSpPr>
          <p:spPr>
            <a:xfrm>
              <a:off x="4691892" y="5869690"/>
              <a:ext cx="235500" cy="235500"/>
            </a:xfrm>
            <a:prstGeom prst="ellipse">
              <a:avLst/>
            </a:prstGeom>
            <a:solidFill>
              <a:srgbClr val="45818E"/>
            </a:solidFill>
            <a:ln>
              <a:noFill/>
            </a:ln>
          </p:spPr>
          <p:txBody>
            <a:bodyPr spcFirstLastPara="1" wrap="square" lIns="51431" tIns="25706" rIns="51431" bIns="25706" anchor="t" anchorCtr="0">
              <a:noAutofit/>
            </a:bodyPr>
            <a:lstStyle/>
            <a:p>
              <a:pPr>
                <a:buClr>
                  <a:srgbClr val="263248"/>
                </a:buClr>
                <a:buSzPts val="1400"/>
                <a:buFont typeface="Calibri"/>
                <a:buNone/>
              </a:pPr>
              <a:endParaRPr sz="1050" dirty="0">
                <a:solidFill>
                  <a:srgbClr val="263248"/>
                </a:solidFill>
                <a:latin typeface="Calibri"/>
                <a:ea typeface="Calibri"/>
                <a:cs typeface="Calibri"/>
                <a:sym typeface="Calibri"/>
              </a:endParaRPr>
            </a:p>
          </p:txBody>
        </p:sp>
        <p:sp>
          <p:nvSpPr>
            <p:cNvPr id="14" name="Google Shape;1680;p47">
              <a:extLst>
                <a:ext uri="{FF2B5EF4-FFF2-40B4-BE49-F238E27FC236}">
                  <a16:creationId xmlns:a16="http://schemas.microsoft.com/office/drawing/2014/main" id="{CD76B144-2C0B-45B9-94A2-87F5EB352AB7}"/>
                </a:ext>
              </a:extLst>
            </p:cNvPr>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51431" tIns="25706" rIns="51431" bIns="25706" anchor="t" anchorCtr="0">
              <a:noAutofit/>
            </a:bodyPr>
            <a:lstStyle/>
            <a:p>
              <a:pPr>
                <a:buClr>
                  <a:srgbClr val="263248"/>
                </a:buClr>
                <a:buSzPts val="1400"/>
                <a:buFont typeface="Calibri"/>
                <a:buNone/>
              </a:pPr>
              <a:endParaRPr sz="1050">
                <a:solidFill>
                  <a:srgbClr val="263248"/>
                </a:solidFill>
                <a:latin typeface="Calibri"/>
                <a:ea typeface="Calibri"/>
                <a:cs typeface="Calibri"/>
                <a:sym typeface="Calibri"/>
              </a:endParaRPr>
            </a:p>
          </p:txBody>
        </p:sp>
        <p:sp>
          <p:nvSpPr>
            <p:cNvPr id="15" name="Google Shape;1681;p47">
              <a:extLst>
                <a:ext uri="{FF2B5EF4-FFF2-40B4-BE49-F238E27FC236}">
                  <a16:creationId xmlns:a16="http://schemas.microsoft.com/office/drawing/2014/main" id="{73FBCC71-A7E9-993E-2C53-82176F7CF2F4}"/>
                </a:ext>
              </a:extLst>
            </p:cNvPr>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51431" tIns="25706" rIns="51431" bIns="25706" anchor="t" anchorCtr="0">
              <a:noAutofit/>
            </a:bodyPr>
            <a:lstStyle/>
            <a:p>
              <a:pPr>
                <a:buClr>
                  <a:srgbClr val="263248"/>
                </a:buClr>
                <a:buSzPts val="1400"/>
                <a:buFont typeface="Calibri"/>
                <a:buNone/>
              </a:pPr>
              <a:endParaRPr sz="1050">
                <a:solidFill>
                  <a:srgbClr val="263248"/>
                </a:solidFill>
                <a:latin typeface="Calibri"/>
                <a:ea typeface="Calibri"/>
                <a:cs typeface="Calibri"/>
                <a:sym typeface="Calibri"/>
              </a:endParaRPr>
            </a:p>
          </p:txBody>
        </p:sp>
        <p:sp>
          <p:nvSpPr>
            <p:cNvPr id="16" name="Google Shape;1682;p47">
              <a:extLst>
                <a:ext uri="{FF2B5EF4-FFF2-40B4-BE49-F238E27FC236}">
                  <a16:creationId xmlns:a16="http://schemas.microsoft.com/office/drawing/2014/main" id="{1F0D9A32-82FE-6AF8-B9AF-CA4DC724CA45}"/>
                </a:ext>
              </a:extLst>
            </p:cNvPr>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51431" tIns="25706" rIns="51431" bIns="25706" anchor="t" anchorCtr="0">
              <a:noAutofit/>
            </a:bodyPr>
            <a:lstStyle/>
            <a:p>
              <a:pPr>
                <a:buClr>
                  <a:srgbClr val="263248"/>
                </a:buClr>
                <a:buSzPts val="1400"/>
                <a:buFont typeface="Calibri"/>
                <a:buNone/>
              </a:pPr>
              <a:endParaRPr sz="1050">
                <a:solidFill>
                  <a:srgbClr val="263248"/>
                </a:solidFill>
                <a:latin typeface="Calibri"/>
                <a:ea typeface="Calibri"/>
                <a:cs typeface="Calibri"/>
                <a:sym typeface="Calibri"/>
              </a:endParaRPr>
            </a:p>
          </p:txBody>
        </p:sp>
        <p:sp>
          <p:nvSpPr>
            <p:cNvPr id="17" name="Google Shape;1683;p47">
              <a:extLst>
                <a:ext uri="{FF2B5EF4-FFF2-40B4-BE49-F238E27FC236}">
                  <a16:creationId xmlns:a16="http://schemas.microsoft.com/office/drawing/2014/main" id="{B29D092A-2D8A-8761-3469-A67310999BEE}"/>
                </a:ext>
              </a:extLst>
            </p:cNvPr>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51431" tIns="25706" rIns="51431" bIns="25706" anchor="t" anchorCtr="0">
              <a:noAutofit/>
            </a:bodyPr>
            <a:lstStyle/>
            <a:p>
              <a:pPr>
                <a:buClr>
                  <a:srgbClr val="263248"/>
                </a:buClr>
                <a:buSzPts val="1400"/>
                <a:buFont typeface="Calibri"/>
                <a:buNone/>
              </a:pPr>
              <a:endParaRPr sz="1050">
                <a:solidFill>
                  <a:srgbClr val="263248"/>
                </a:solidFill>
                <a:latin typeface="Calibri"/>
                <a:ea typeface="Calibri"/>
                <a:cs typeface="Calibri"/>
                <a:sym typeface="Calibri"/>
              </a:endParaRPr>
            </a:p>
          </p:txBody>
        </p:sp>
        <p:sp>
          <p:nvSpPr>
            <p:cNvPr id="18" name="Google Shape;1684;p47">
              <a:extLst>
                <a:ext uri="{FF2B5EF4-FFF2-40B4-BE49-F238E27FC236}">
                  <a16:creationId xmlns:a16="http://schemas.microsoft.com/office/drawing/2014/main" id="{31033E2A-F81F-18EB-221D-5B917856D776}"/>
                </a:ext>
              </a:extLst>
            </p:cNvPr>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51431" tIns="25706" rIns="51431" bIns="25706" anchor="t" anchorCtr="0">
              <a:noAutofit/>
            </a:bodyPr>
            <a:lstStyle/>
            <a:p>
              <a:pPr>
                <a:buClr>
                  <a:srgbClr val="263248"/>
                </a:buClr>
                <a:buSzPts val="1400"/>
                <a:buFont typeface="Calibri"/>
                <a:buNone/>
              </a:pPr>
              <a:endParaRPr sz="1050">
                <a:solidFill>
                  <a:srgbClr val="263248"/>
                </a:solidFill>
                <a:latin typeface="Calibri"/>
                <a:ea typeface="Calibri"/>
                <a:cs typeface="Calibri"/>
                <a:sym typeface="Calibri"/>
              </a:endParaRPr>
            </a:p>
          </p:txBody>
        </p:sp>
        <p:sp>
          <p:nvSpPr>
            <p:cNvPr id="19" name="Google Shape;1685;p47">
              <a:extLst>
                <a:ext uri="{FF2B5EF4-FFF2-40B4-BE49-F238E27FC236}">
                  <a16:creationId xmlns:a16="http://schemas.microsoft.com/office/drawing/2014/main" id="{6F1794B3-F07E-DED9-1799-254E78214DE3}"/>
                </a:ext>
              </a:extLst>
            </p:cNvPr>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51431" tIns="25706" rIns="51431" bIns="25706" anchor="t" anchorCtr="0">
              <a:noAutofit/>
            </a:bodyPr>
            <a:lstStyle/>
            <a:p>
              <a:pPr>
                <a:buClr>
                  <a:srgbClr val="263248"/>
                </a:buClr>
                <a:buSzPts val="1400"/>
                <a:buFont typeface="Calibri"/>
                <a:buNone/>
              </a:pPr>
              <a:endParaRPr sz="1050">
                <a:solidFill>
                  <a:srgbClr val="263248"/>
                </a:solidFill>
                <a:latin typeface="Calibri"/>
                <a:ea typeface="Calibri"/>
                <a:cs typeface="Calibri"/>
                <a:sym typeface="Calibri"/>
              </a:endParaRPr>
            </a:p>
          </p:txBody>
        </p:sp>
      </p:grpSp>
      <p:sp>
        <p:nvSpPr>
          <p:cNvPr id="21" name="TextBox 20">
            <a:extLst>
              <a:ext uri="{FF2B5EF4-FFF2-40B4-BE49-F238E27FC236}">
                <a16:creationId xmlns:a16="http://schemas.microsoft.com/office/drawing/2014/main" id="{58FC8897-6AD0-3F55-0A2A-9D221D230D4C}"/>
              </a:ext>
            </a:extLst>
          </p:cNvPr>
          <p:cNvSpPr txBox="1"/>
          <p:nvPr/>
        </p:nvSpPr>
        <p:spPr>
          <a:xfrm>
            <a:off x="1634397" y="3552689"/>
            <a:ext cx="616861" cy="415498"/>
          </a:xfrm>
          <a:prstGeom prst="rect">
            <a:avLst/>
          </a:prstGeom>
          <a:noFill/>
        </p:spPr>
        <p:txBody>
          <a:bodyPr wrap="square" rtlCol="0">
            <a:spAutoFit/>
          </a:bodyPr>
          <a:lstStyle/>
          <a:p>
            <a:pPr>
              <a:buClr>
                <a:srgbClr val="000000"/>
              </a:buClr>
              <a:buFont typeface="Arial"/>
              <a:buNone/>
            </a:pPr>
            <a:r>
              <a:rPr lang="en-US" sz="1050" b="1"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YOLO v5</a:t>
            </a:r>
          </a:p>
        </p:txBody>
      </p:sp>
      <p:sp>
        <p:nvSpPr>
          <p:cNvPr id="22" name="TextBox 21">
            <a:extLst>
              <a:ext uri="{FF2B5EF4-FFF2-40B4-BE49-F238E27FC236}">
                <a16:creationId xmlns:a16="http://schemas.microsoft.com/office/drawing/2014/main" id="{1D810750-E3A9-8134-DC9A-3A9010CD6DD1}"/>
              </a:ext>
            </a:extLst>
          </p:cNvPr>
          <p:cNvSpPr txBox="1"/>
          <p:nvPr/>
        </p:nvSpPr>
        <p:spPr>
          <a:xfrm>
            <a:off x="2446888" y="2037851"/>
            <a:ext cx="699230" cy="276999"/>
          </a:xfrm>
          <a:prstGeom prst="rect">
            <a:avLst/>
          </a:prstGeom>
          <a:noFill/>
        </p:spPr>
        <p:txBody>
          <a:bodyPr wrap="none" rtlCol="0">
            <a:spAutoFit/>
          </a:bodyPr>
          <a:lstStyle/>
          <a:p>
            <a:pPr>
              <a:buClr>
                <a:srgbClr val="000000"/>
              </a:buClr>
              <a:buFont typeface="Arial"/>
              <a:buNone/>
            </a:pPr>
            <a:r>
              <a:rPr lang="en-US" sz="1200" b="1" dirty="0" err="1">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PyTorch</a:t>
            </a:r>
            <a:endParaRPr lang="en-US" sz="1200" b="1"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3" name="TextBox 22">
            <a:extLst>
              <a:ext uri="{FF2B5EF4-FFF2-40B4-BE49-F238E27FC236}">
                <a16:creationId xmlns:a16="http://schemas.microsoft.com/office/drawing/2014/main" id="{80FA8412-ACE5-1F3B-9397-0A51CE6C2E79}"/>
              </a:ext>
            </a:extLst>
          </p:cNvPr>
          <p:cNvSpPr txBox="1"/>
          <p:nvPr/>
        </p:nvSpPr>
        <p:spPr>
          <a:xfrm>
            <a:off x="6553582" y="3432432"/>
            <a:ext cx="647934" cy="253916"/>
          </a:xfrm>
          <a:prstGeom prst="rect">
            <a:avLst/>
          </a:prstGeom>
          <a:noFill/>
        </p:spPr>
        <p:txBody>
          <a:bodyPr wrap="none" rtlCol="0">
            <a:spAutoFit/>
          </a:bodyPr>
          <a:lstStyle/>
          <a:p>
            <a:pPr>
              <a:buClr>
                <a:srgbClr val="000000"/>
              </a:buClr>
              <a:buFont typeface="Arial"/>
              <a:buNone/>
            </a:pPr>
            <a:r>
              <a:rPr lang="en-US" sz="1050" b="1"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Firebase</a:t>
            </a:r>
          </a:p>
        </p:txBody>
      </p:sp>
      <p:sp>
        <p:nvSpPr>
          <p:cNvPr id="24" name="TextBox 23">
            <a:extLst>
              <a:ext uri="{FF2B5EF4-FFF2-40B4-BE49-F238E27FC236}">
                <a16:creationId xmlns:a16="http://schemas.microsoft.com/office/drawing/2014/main" id="{6AA9EE98-96B9-DBC7-0F96-295D61836825}"/>
              </a:ext>
            </a:extLst>
          </p:cNvPr>
          <p:cNvSpPr txBox="1"/>
          <p:nvPr/>
        </p:nvSpPr>
        <p:spPr>
          <a:xfrm>
            <a:off x="4831972" y="3432434"/>
            <a:ext cx="899186" cy="461665"/>
          </a:xfrm>
          <a:prstGeom prst="rect">
            <a:avLst/>
          </a:prstGeom>
          <a:noFill/>
        </p:spPr>
        <p:txBody>
          <a:bodyPr wrap="square" rtlCol="0">
            <a:spAutoFit/>
          </a:bodyPr>
          <a:lstStyle/>
          <a:p>
            <a:pPr algn="ctr">
              <a:buClr>
                <a:srgbClr val="000000"/>
              </a:buClr>
              <a:buFont typeface="Arial"/>
              <a:buNone/>
            </a:pPr>
            <a:r>
              <a:rPr lang="en-US" sz="1200" b="1"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Raspberry PI OS</a:t>
            </a:r>
          </a:p>
        </p:txBody>
      </p:sp>
      <p:sp>
        <p:nvSpPr>
          <p:cNvPr id="25" name="TextBox 24">
            <a:extLst>
              <a:ext uri="{FF2B5EF4-FFF2-40B4-BE49-F238E27FC236}">
                <a16:creationId xmlns:a16="http://schemas.microsoft.com/office/drawing/2014/main" id="{D95AADB7-B804-6DA9-8B0E-3C16641E31DC}"/>
              </a:ext>
            </a:extLst>
          </p:cNvPr>
          <p:cNvSpPr txBox="1"/>
          <p:nvPr/>
        </p:nvSpPr>
        <p:spPr>
          <a:xfrm>
            <a:off x="4077817" y="2027006"/>
            <a:ext cx="713362" cy="276999"/>
          </a:xfrm>
          <a:prstGeom prst="rect">
            <a:avLst/>
          </a:prstGeom>
          <a:noFill/>
        </p:spPr>
        <p:txBody>
          <a:bodyPr wrap="square" rtlCol="0">
            <a:spAutoFit/>
          </a:bodyPr>
          <a:lstStyle/>
          <a:p>
            <a:pPr>
              <a:buClr>
                <a:srgbClr val="000000"/>
              </a:buClr>
              <a:buFont typeface="Arial"/>
              <a:buNone/>
            </a:pPr>
            <a:r>
              <a:rPr lang="en-US" sz="1200" b="1"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  Flutter</a:t>
            </a:r>
          </a:p>
        </p:txBody>
      </p:sp>
      <p:sp>
        <p:nvSpPr>
          <p:cNvPr id="26" name="TextBox 25">
            <a:extLst>
              <a:ext uri="{FF2B5EF4-FFF2-40B4-BE49-F238E27FC236}">
                <a16:creationId xmlns:a16="http://schemas.microsoft.com/office/drawing/2014/main" id="{1934D66A-7055-E87A-EA99-73423D8CD6EE}"/>
              </a:ext>
            </a:extLst>
          </p:cNvPr>
          <p:cNvSpPr txBox="1"/>
          <p:nvPr/>
        </p:nvSpPr>
        <p:spPr>
          <a:xfrm>
            <a:off x="5705065" y="2081166"/>
            <a:ext cx="776459" cy="415498"/>
          </a:xfrm>
          <a:prstGeom prst="rect">
            <a:avLst/>
          </a:prstGeom>
          <a:noFill/>
        </p:spPr>
        <p:txBody>
          <a:bodyPr wrap="square" rtlCol="0">
            <a:spAutoFit/>
          </a:bodyPr>
          <a:lstStyle/>
          <a:p>
            <a:pPr>
              <a:buClr>
                <a:srgbClr val="000000"/>
              </a:buClr>
              <a:buFont typeface="Arial"/>
              <a:buNone/>
            </a:pPr>
            <a:r>
              <a:rPr lang="en-US" sz="1050" b="1"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Arduino IDE</a:t>
            </a:r>
          </a:p>
        </p:txBody>
      </p:sp>
      <p:sp>
        <p:nvSpPr>
          <p:cNvPr id="27" name="TextBox 26">
            <a:extLst>
              <a:ext uri="{FF2B5EF4-FFF2-40B4-BE49-F238E27FC236}">
                <a16:creationId xmlns:a16="http://schemas.microsoft.com/office/drawing/2014/main" id="{B88DEF41-6158-7510-A2EE-FFD4FFAA800D}"/>
              </a:ext>
            </a:extLst>
          </p:cNvPr>
          <p:cNvSpPr txBox="1"/>
          <p:nvPr/>
        </p:nvSpPr>
        <p:spPr>
          <a:xfrm>
            <a:off x="3223083" y="3566648"/>
            <a:ext cx="854721" cy="276999"/>
          </a:xfrm>
          <a:prstGeom prst="rect">
            <a:avLst/>
          </a:prstGeom>
          <a:noFill/>
        </p:spPr>
        <p:txBody>
          <a:bodyPr wrap="none" rtlCol="0">
            <a:spAutoFit/>
          </a:bodyPr>
          <a:lstStyle/>
          <a:p>
            <a:pPr>
              <a:buClr>
                <a:srgbClr val="000000"/>
              </a:buClr>
              <a:buFont typeface="Arial"/>
              <a:buNone/>
            </a:pPr>
            <a:r>
              <a:rPr lang="en-US" sz="1200" b="1" dirty="0">
                <a:solidFill>
                  <a:srgbClr val="FFFFFF"/>
                </a:solidFill>
                <a:latin typeface="Roboto Condensed" panose="02000000000000000000" pitchFamily="2" charset="0"/>
                <a:ea typeface="Roboto Condensed" panose="02000000000000000000" pitchFamily="2" charset="0"/>
                <a:cs typeface="Roboto Condensed" panose="02000000000000000000" pitchFamily="2" charset="0"/>
              </a:rPr>
              <a:t>Python IDE</a:t>
            </a:r>
          </a:p>
        </p:txBody>
      </p:sp>
      <p:pic>
        <p:nvPicPr>
          <p:cNvPr id="3076" name="Picture 4" descr="Training YoloV5 face detector on Lambda Cloud">
            <a:extLst>
              <a:ext uri="{FF2B5EF4-FFF2-40B4-BE49-F238E27FC236}">
                <a16:creationId xmlns:a16="http://schemas.microsoft.com/office/drawing/2014/main" id="{A14EC1A5-DB13-97D5-4398-0C1C0E52649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128" t="14624" r="8862" b="57419"/>
          <a:stretch/>
        </p:blipFill>
        <p:spPr bwMode="auto">
          <a:xfrm>
            <a:off x="1680853" y="3951874"/>
            <a:ext cx="467373" cy="15154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Welcome to PyTorch Tutorials — PyTorch Tutorials 1.13.1+cu117 documentation">
            <a:extLst>
              <a:ext uri="{FF2B5EF4-FFF2-40B4-BE49-F238E27FC236}">
                <a16:creationId xmlns:a16="http://schemas.microsoft.com/office/drawing/2014/main" id="{EFC0F310-0D72-B58C-84F3-E6DD8DAB41C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104" t="38754" r="9564" b="40438"/>
          <a:stretch/>
        </p:blipFill>
        <p:spPr bwMode="auto">
          <a:xfrm>
            <a:off x="2586445" y="2398780"/>
            <a:ext cx="391051" cy="13505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Icon&#10;&#10;Description automatically generated">
            <a:extLst>
              <a:ext uri="{FF2B5EF4-FFF2-40B4-BE49-F238E27FC236}">
                <a16:creationId xmlns:a16="http://schemas.microsoft.com/office/drawing/2014/main" id="{9A8DEC98-AF58-F76A-BA52-7CAEBA2D5479}"/>
              </a:ext>
            </a:extLst>
          </p:cNvPr>
          <p:cNvPicPr>
            <a:picLocks noChangeAspect="1"/>
          </p:cNvPicPr>
          <p:nvPr/>
        </p:nvPicPr>
        <p:blipFill>
          <a:blip r:embed="rId4"/>
          <a:stretch>
            <a:fillRect/>
          </a:stretch>
        </p:blipFill>
        <p:spPr>
          <a:xfrm>
            <a:off x="3513940" y="3833973"/>
            <a:ext cx="243542" cy="355055"/>
          </a:xfrm>
          <a:prstGeom prst="rect">
            <a:avLst/>
          </a:prstGeom>
        </p:spPr>
      </p:pic>
      <p:pic>
        <p:nvPicPr>
          <p:cNvPr id="3084" name="Picture 12" descr="GitHub - arduino/Arduino: Arduino IDE 1.x">
            <a:extLst>
              <a:ext uri="{FF2B5EF4-FFF2-40B4-BE49-F238E27FC236}">
                <a16:creationId xmlns:a16="http://schemas.microsoft.com/office/drawing/2014/main" id="{2F4126DE-3CF6-C329-CFEF-A57E4450BAD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25038" y="2419064"/>
            <a:ext cx="244199" cy="24294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A picture containing text, clipart, screenshot, vector graphics&#10;&#10;Description automatically generated">
            <a:extLst>
              <a:ext uri="{FF2B5EF4-FFF2-40B4-BE49-F238E27FC236}">
                <a16:creationId xmlns:a16="http://schemas.microsoft.com/office/drawing/2014/main" id="{D46C546E-1907-5DCA-1B28-A3A4480C1DFB}"/>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l="35337" t="19154" r="36286" b="16487"/>
          <a:stretch/>
        </p:blipFill>
        <p:spPr>
          <a:xfrm>
            <a:off x="5146699" y="3931514"/>
            <a:ext cx="263306" cy="448167"/>
          </a:xfrm>
          <a:prstGeom prst="rect">
            <a:avLst/>
          </a:prstGeom>
        </p:spPr>
      </p:pic>
      <p:sp>
        <p:nvSpPr>
          <p:cNvPr id="28" name="Google Shape;1013;p46">
            <a:extLst>
              <a:ext uri="{FF2B5EF4-FFF2-40B4-BE49-F238E27FC236}">
                <a16:creationId xmlns:a16="http://schemas.microsoft.com/office/drawing/2014/main" id="{FBA7A3E2-F88E-DD18-9115-924E42D82BBB}"/>
              </a:ext>
            </a:extLst>
          </p:cNvPr>
          <p:cNvSpPr/>
          <p:nvPr/>
        </p:nvSpPr>
        <p:spPr>
          <a:xfrm>
            <a:off x="465509" y="558457"/>
            <a:ext cx="178308" cy="434435"/>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chemeClr val="accent5"/>
            </a:solidFill>
            <a:prstDash val="solid"/>
            <a:round/>
            <a:headEnd type="none" w="sm" len="sm"/>
            <a:tailEnd type="none" w="sm" len="sm"/>
          </a:ln>
        </p:spPr>
        <p:txBody>
          <a:bodyPr spcFirstLastPara="1" wrap="square" lIns="68569" tIns="68569" rIns="68569" bIns="68569" anchor="ctr" anchorCtr="0">
            <a:noAutofit/>
          </a:bodyPr>
          <a:lstStyle/>
          <a:p>
            <a:pPr>
              <a:buClr>
                <a:srgbClr val="000000"/>
              </a:buClr>
              <a:buFont typeface="Arial"/>
              <a:buNone/>
            </a:pPr>
            <a:endParaRPr sz="1050" dirty="0"/>
          </a:p>
        </p:txBody>
      </p:sp>
      <p:sp>
        <p:nvSpPr>
          <p:cNvPr id="4" name="TextBox 3">
            <a:extLst>
              <a:ext uri="{FF2B5EF4-FFF2-40B4-BE49-F238E27FC236}">
                <a16:creationId xmlns:a16="http://schemas.microsoft.com/office/drawing/2014/main" id="{3F06E5C3-0948-C3E6-F782-CD1BD5798C51}"/>
              </a:ext>
            </a:extLst>
          </p:cNvPr>
          <p:cNvSpPr txBox="1"/>
          <p:nvPr/>
        </p:nvSpPr>
        <p:spPr>
          <a:xfrm>
            <a:off x="5692481" y="3331351"/>
            <a:ext cx="1051468" cy="1061829"/>
          </a:xfrm>
          <a:prstGeom prst="rect">
            <a:avLst/>
          </a:prstGeom>
          <a:noFill/>
        </p:spPr>
        <p:txBody>
          <a:bodyPr wrap="square" rtlCol="0">
            <a:spAutoFit/>
          </a:bodyPr>
          <a:lstStyle/>
          <a:p>
            <a:pPr>
              <a:buClr>
                <a:srgbClr val="000000"/>
              </a:buClr>
              <a:buFont typeface="Arial"/>
              <a:buNone/>
            </a:pPr>
            <a:r>
              <a:rPr lang="en-US" sz="1050" dirty="0">
                <a:solidFill>
                  <a:srgbClr val="674EA7"/>
                </a:solidFill>
              </a:rPr>
              <a:t>Control the camera and the object detection model on the car.</a:t>
            </a:r>
          </a:p>
        </p:txBody>
      </p:sp>
      <p:sp>
        <p:nvSpPr>
          <p:cNvPr id="13" name="TextBox 12">
            <a:extLst>
              <a:ext uri="{FF2B5EF4-FFF2-40B4-BE49-F238E27FC236}">
                <a16:creationId xmlns:a16="http://schemas.microsoft.com/office/drawing/2014/main" id="{371DBE86-3F6B-D7C0-2B6D-0916F9F524A9}"/>
              </a:ext>
            </a:extLst>
          </p:cNvPr>
          <p:cNvSpPr txBox="1"/>
          <p:nvPr/>
        </p:nvSpPr>
        <p:spPr>
          <a:xfrm>
            <a:off x="3145494" y="1518818"/>
            <a:ext cx="987524" cy="900246"/>
          </a:xfrm>
          <a:prstGeom prst="rect">
            <a:avLst/>
          </a:prstGeom>
          <a:noFill/>
        </p:spPr>
        <p:txBody>
          <a:bodyPr wrap="square" rtlCol="0">
            <a:spAutoFit/>
          </a:bodyPr>
          <a:lstStyle/>
          <a:p>
            <a:pPr>
              <a:buClr>
                <a:srgbClr val="000000"/>
              </a:buClr>
              <a:buFont typeface="Arial"/>
              <a:buNone/>
            </a:pPr>
            <a:r>
              <a:rPr lang="en-US" sz="1050" dirty="0">
                <a:solidFill>
                  <a:srgbClr val="E69138"/>
                </a:solidFill>
              </a:rPr>
              <a:t>Framework used for the model on Raspberry PI. </a:t>
            </a:r>
          </a:p>
        </p:txBody>
      </p:sp>
      <p:sp>
        <p:nvSpPr>
          <p:cNvPr id="20" name="TextBox 19">
            <a:extLst>
              <a:ext uri="{FF2B5EF4-FFF2-40B4-BE49-F238E27FC236}">
                <a16:creationId xmlns:a16="http://schemas.microsoft.com/office/drawing/2014/main" id="{CD79DD8C-4A95-FBF0-FF97-231FCB52FA13}"/>
              </a:ext>
            </a:extLst>
          </p:cNvPr>
          <p:cNvSpPr txBox="1"/>
          <p:nvPr/>
        </p:nvSpPr>
        <p:spPr>
          <a:xfrm>
            <a:off x="2363809" y="3418758"/>
            <a:ext cx="1050636" cy="577081"/>
          </a:xfrm>
          <a:prstGeom prst="rect">
            <a:avLst/>
          </a:prstGeom>
          <a:noFill/>
        </p:spPr>
        <p:txBody>
          <a:bodyPr wrap="square" rtlCol="0">
            <a:spAutoFit/>
          </a:bodyPr>
          <a:lstStyle/>
          <a:p>
            <a:pPr>
              <a:buClr>
                <a:srgbClr val="000000"/>
              </a:buClr>
              <a:buFont typeface="Arial"/>
              <a:buNone/>
            </a:pPr>
            <a:r>
              <a:rPr lang="en-US" sz="1050" dirty="0">
                <a:solidFill>
                  <a:srgbClr val="F1C232"/>
                </a:solidFill>
              </a:rPr>
              <a:t>Object detection model </a:t>
            </a:r>
          </a:p>
        </p:txBody>
      </p:sp>
      <p:sp>
        <p:nvSpPr>
          <p:cNvPr id="29" name="TextBox 28">
            <a:extLst>
              <a:ext uri="{FF2B5EF4-FFF2-40B4-BE49-F238E27FC236}">
                <a16:creationId xmlns:a16="http://schemas.microsoft.com/office/drawing/2014/main" id="{D10ED235-12DD-A799-4239-CCC2D87067BA}"/>
              </a:ext>
            </a:extLst>
          </p:cNvPr>
          <p:cNvSpPr txBox="1"/>
          <p:nvPr/>
        </p:nvSpPr>
        <p:spPr>
          <a:xfrm>
            <a:off x="4791176" y="1550311"/>
            <a:ext cx="1056639" cy="738664"/>
          </a:xfrm>
          <a:prstGeom prst="rect">
            <a:avLst/>
          </a:prstGeom>
          <a:noFill/>
        </p:spPr>
        <p:txBody>
          <a:bodyPr wrap="square" rtlCol="0">
            <a:spAutoFit/>
          </a:bodyPr>
          <a:lstStyle/>
          <a:p>
            <a:pPr>
              <a:buClr>
                <a:srgbClr val="000000"/>
              </a:buClr>
              <a:buFont typeface="Arial"/>
              <a:buNone/>
            </a:pPr>
            <a:r>
              <a:rPr lang="en-US" sz="1050" dirty="0">
                <a:solidFill>
                  <a:srgbClr val="A64D79"/>
                </a:solidFill>
              </a:rPr>
              <a:t>Creating application to monitor the rover </a:t>
            </a:r>
          </a:p>
        </p:txBody>
      </p:sp>
      <p:sp>
        <p:nvSpPr>
          <p:cNvPr id="30" name="TextBox 29">
            <a:extLst>
              <a:ext uri="{FF2B5EF4-FFF2-40B4-BE49-F238E27FC236}">
                <a16:creationId xmlns:a16="http://schemas.microsoft.com/office/drawing/2014/main" id="{252325BA-CDB9-E346-F158-11B4C9CD2781}"/>
              </a:ext>
            </a:extLst>
          </p:cNvPr>
          <p:cNvSpPr txBox="1"/>
          <p:nvPr/>
        </p:nvSpPr>
        <p:spPr>
          <a:xfrm>
            <a:off x="7261372" y="3331352"/>
            <a:ext cx="816606" cy="784830"/>
          </a:xfrm>
          <a:prstGeom prst="rect">
            <a:avLst/>
          </a:prstGeom>
          <a:noFill/>
        </p:spPr>
        <p:txBody>
          <a:bodyPr wrap="square" rtlCol="0">
            <a:spAutoFit/>
          </a:bodyPr>
          <a:lstStyle/>
          <a:p>
            <a:pPr>
              <a:buClr>
                <a:srgbClr val="000000"/>
              </a:buClr>
              <a:buFont typeface="Arial"/>
              <a:buNone/>
            </a:pPr>
            <a:r>
              <a:rPr lang="en-US" sz="900" dirty="0">
                <a:solidFill>
                  <a:srgbClr val="45818E"/>
                </a:solidFill>
              </a:rPr>
              <a:t>send the data from hardware to the </a:t>
            </a:r>
            <a:r>
              <a:rPr lang="en-US" sz="900" dirty="0" err="1">
                <a:solidFill>
                  <a:srgbClr val="45818E"/>
                </a:solidFill>
              </a:rPr>
              <a:t>applicateion</a:t>
            </a:r>
            <a:endParaRPr lang="en-US" sz="900" dirty="0">
              <a:solidFill>
                <a:srgbClr val="45818E"/>
              </a:solidFill>
            </a:endParaRPr>
          </a:p>
        </p:txBody>
      </p:sp>
      <p:pic>
        <p:nvPicPr>
          <p:cNvPr id="31" name="Picture 30"/>
          <p:cNvPicPr>
            <a:picLocks noChangeAspect="1"/>
          </p:cNvPicPr>
          <p:nvPr/>
        </p:nvPicPr>
        <p:blipFill rotWithShape="1">
          <a:blip r:embed="rId8">
            <a:extLst>
              <a:ext uri="{28A0092B-C50C-407E-A947-70E740481C1C}">
                <a14:useLocalDpi xmlns:a14="http://schemas.microsoft.com/office/drawing/2010/main" val="0"/>
              </a:ext>
            </a:extLst>
          </a:blip>
          <a:srcRect b="26485"/>
          <a:stretch/>
        </p:blipFill>
        <p:spPr>
          <a:xfrm>
            <a:off x="6603071" y="3688236"/>
            <a:ext cx="658469" cy="611464"/>
          </a:xfrm>
          <a:prstGeom prst="rect">
            <a:avLst/>
          </a:prstGeom>
        </p:spPr>
      </p:pic>
      <p:pic>
        <p:nvPicPr>
          <p:cNvPr id="34" name="Picture 33"/>
          <p:cNvPicPr>
            <a:picLocks noChangeAspect="1"/>
          </p:cNvPicPr>
          <p:nvPr/>
        </p:nvPicPr>
        <p:blipFill rotWithShape="1">
          <a:blip r:embed="rId9">
            <a:extLst>
              <a:ext uri="{28A0092B-C50C-407E-A947-70E740481C1C}">
                <a14:useLocalDpi xmlns:a14="http://schemas.microsoft.com/office/drawing/2010/main" val="0"/>
              </a:ext>
            </a:extLst>
          </a:blip>
          <a:srcRect l="1" r="67045"/>
          <a:stretch/>
        </p:blipFill>
        <p:spPr>
          <a:xfrm>
            <a:off x="4150573" y="1966369"/>
            <a:ext cx="357640" cy="1049716"/>
          </a:xfrm>
          <a:prstGeom prst="rect">
            <a:avLst/>
          </a:prstGeom>
        </p:spPr>
      </p:pic>
    </p:spTree>
    <p:extLst>
      <p:ext uri="{BB962C8B-B14F-4D97-AF65-F5344CB8AC3E}">
        <p14:creationId xmlns:p14="http://schemas.microsoft.com/office/powerpoint/2010/main" val="3731387571"/>
      </p:ext>
    </p:extLst>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13"/>
          <p:cNvSpPr txBox="1">
            <a:spLocks noGrp="1"/>
          </p:cNvSpPr>
          <p:nvPr>
            <p:ph type="ctrTitle" idx="4294967295"/>
          </p:nvPr>
        </p:nvSpPr>
        <p:spPr>
          <a:xfrm>
            <a:off x="-366823" y="1380458"/>
            <a:ext cx="9877646" cy="2382584"/>
          </a:xfrm>
          <a:prstGeom prst="rect">
            <a:avLst/>
          </a:prstGeom>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sz="9600" dirty="0">
                <a:ln w="0"/>
                <a:solidFill>
                  <a:schemeClr val="accent1"/>
                </a:solidFill>
                <a:effectLst>
                  <a:outerShdw blurRad="38100" dist="25400" dir="5400000" algn="ctr" rotWithShape="0">
                    <a:srgbClr val="6E747A">
                      <a:alpha val="43000"/>
                    </a:srgbClr>
                  </a:outerShdw>
                </a:effectLst>
              </a:rPr>
              <a:t>Diagrams</a:t>
            </a:r>
            <a:endParaRPr sz="8000" dirty="0">
              <a:ln w="0"/>
              <a:solidFill>
                <a:schemeClr val="accent1"/>
              </a:solidFill>
              <a:effectLst>
                <a:outerShdw blurRad="38100" dist="25400" dir="5400000" algn="ctr" rotWithShape="0">
                  <a:srgbClr val="6E747A">
                    <a:alpha val="43000"/>
                  </a:srgbClr>
                </a:outerShdw>
              </a:effectLst>
            </a:endParaRPr>
          </a:p>
        </p:txBody>
      </p:sp>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Tree>
    <p:extLst>
      <p:ext uri="{BB962C8B-B14F-4D97-AF65-F5344CB8AC3E}">
        <p14:creationId xmlns:p14="http://schemas.microsoft.com/office/powerpoint/2010/main" val="1662082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3" name="Title 2">
            <a:extLst>
              <a:ext uri="{FF2B5EF4-FFF2-40B4-BE49-F238E27FC236}">
                <a16:creationId xmlns:a16="http://schemas.microsoft.com/office/drawing/2014/main" id="{EC8ABE47-5DC0-DCC4-0B0F-91AF28ED7890}"/>
              </a:ext>
            </a:extLst>
          </p:cNvPr>
          <p:cNvSpPr>
            <a:spLocks noGrp="1"/>
          </p:cNvSpPr>
          <p:nvPr>
            <p:ph type="title"/>
          </p:nvPr>
        </p:nvSpPr>
        <p:spPr/>
        <p:txBody>
          <a:bodyPr/>
          <a:lstStyle/>
          <a:p>
            <a:r>
              <a:rPr lang="en-US" sz="2800" dirty="0"/>
              <a:t>1- Block diagram:</a:t>
            </a:r>
          </a:p>
        </p:txBody>
      </p:sp>
      <p:pic>
        <p:nvPicPr>
          <p:cNvPr id="4" name="Picture 3">
            <a:extLst>
              <a:ext uri="{FF2B5EF4-FFF2-40B4-BE49-F238E27FC236}">
                <a16:creationId xmlns:a16="http://schemas.microsoft.com/office/drawing/2014/main" id="{FF45FEBF-DB55-D593-68CC-EF6D6E48CD0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Effect>
                      <a14:saturation sat="200000"/>
                    </a14:imgEffect>
                  </a14:imgLayer>
                </a14:imgProps>
              </a:ext>
            </a:extLst>
          </a:blip>
          <a:srcRect l="2027" t="3411" r="2133" b="2487"/>
          <a:stretch/>
        </p:blipFill>
        <p:spPr>
          <a:xfrm>
            <a:off x="862722" y="1392865"/>
            <a:ext cx="5993806" cy="3646967"/>
          </a:xfrm>
          <a:prstGeom prst="rect">
            <a:avLst/>
          </a:prstGeom>
        </p:spPr>
      </p:pic>
      <p:sp>
        <p:nvSpPr>
          <p:cNvPr id="5" name="Google Shape;744;p43">
            <a:extLst>
              <a:ext uri="{FF2B5EF4-FFF2-40B4-BE49-F238E27FC236}">
                <a16:creationId xmlns:a16="http://schemas.microsoft.com/office/drawing/2014/main" id="{70EF9911-6892-62CA-614B-92798F814247}"/>
              </a:ext>
            </a:extLst>
          </p:cNvPr>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dirty="0"/>
          </a:p>
        </p:txBody>
      </p:sp>
      <p:sp>
        <p:nvSpPr>
          <p:cNvPr id="2" name="TextBox 1">
            <a:extLst>
              <a:ext uri="{FF2B5EF4-FFF2-40B4-BE49-F238E27FC236}">
                <a16:creationId xmlns:a16="http://schemas.microsoft.com/office/drawing/2014/main" id="{4369306D-2FE6-5836-4AC9-16246705774F}"/>
              </a:ext>
            </a:extLst>
          </p:cNvPr>
          <p:cNvSpPr txBox="1"/>
          <p:nvPr/>
        </p:nvSpPr>
        <p:spPr>
          <a:xfrm>
            <a:off x="8037689" y="1591733"/>
            <a:ext cx="234360" cy="307777"/>
          </a:xfrm>
          <a:prstGeom prst="rect">
            <a:avLst/>
          </a:prstGeom>
          <a:noFill/>
        </p:spPr>
        <p:txBody>
          <a:bodyPr wrap="none" rtlCol="0">
            <a:spAutoFit/>
          </a:bodyPr>
          <a:lstStyle/>
          <a:p>
            <a:r>
              <a:rPr lang="en-US" dirty="0"/>
              <a:t> </a:t>
            </a:r>
          </a:p>
        </p:txBody>
      </p:sp>
    </p:spTree>
    <p:extLst>
      <p:ext uri="{BB962C8B-B14F-4D97-AF65-F5344CB8AC3E}">
        <p14:creationId xmlns:p14="http://schemas.microsoft.com/office/powerpoint/2010/main" val="3191162529"/>
      </p:ext>
    </p:extLst>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071F-8F8B-9E7E-B861-62B16598F73F}"/>
              </a:ext>
            </a:extLst>
          </p:cNvPr>
          <p:cNvSpPr>
            <a:spLocks noGrp="1"/>
          </p:cNvSpPr>
          <p:nvPr>
            <p:ph type="title"/>
          </p:nvPr>
        </p:nvSpPr>
        <p:spPr/>
        <p:txBody>
          <a:bodyPr/>
          <a:lstStyle/>
          <a:p>
            <a:r>
              <a:rPr lang="en-US" sz="2800" dirty="0"/>
              <a:t>2- Use case mission control :</a:t>
            </a:r>
          </a:p>
        </p:txBody>
      </p:sp>
      <p:sp>
        <p:nvSpPr>
          <p:cNvPr id="3" name="Slide Number Placeholder 2">
            <a:extLst>
              <a:ext uri="{FF2B5EF4-FFF2-40B4-BE49-F238E27FC236}">
                <a16:creationId xmlns:a16="http://schemas.microsoft.com/office/drawing/2014/main" id="{7CD1C3CC-458E-0B0A-CCC7-FEFF950D5CA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4" name="Picture 3" descr="Diagram&#10;&#10;Description automatically generated">
            <a:extLst>
              <a:ext uri="{FF2B5EF4-FFF2-40B4-BE49-F238E27FC236}">
                <a16:creationId xmlns:a16="http://schemas.microsoft.com/office/drawing/2014/main" id="{D505BF76-91E3-A0C8-922E-F0BA7B948A6C}"/>
              </a:ext>
            </a:extLst>
          </p:cNvPr>
          <p:cNvPicPr>
            <a:picLocks noChangeAspect="1"/>
          </p:cNvPicPr>
          <p:nvPr/>
        </p:nvPicPr>
        <p:blipFill rotWithShape="1">
          <a:blip r:embed="rId2"/>
          <a:srcRect t="11063" r="19918" b="33058"/>
          <a:stretch/>
        </p:blipFill>
        <p:spPr bwMode="auto">
          <a:xfrm>
            <a:off x="1241332" y="1368056"/>
            <a:ext cx="4634061" cy="358404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52509575"/>
      </p:ext>
    </p:extLst>
  </p:cSld>
  <p:clrMapOvr>
    <a:masterClrMapping/>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539D0-49F3-E6A6-C47B-EAB8C9C51546}"/>
              </a:ext>
            </a:extLst>
          </p:cNvPr>
          <p:cNvSpPr>
            <a:spLocks noGrp="1"/>
          </p:cNvSpPr>
          <p:nvPr>
            <p:ph type="title"/>
          </p:nvPr>
        </p:nvSpPr>
        <p:spPr/>
        <p:txBody>
          <a:bodyPr/>
          <a:lstStyle/>
          <a:p>
            <a:r>
              <a:rPr lang="en-US" sz="2400" dirty="0"/>
              <a:t>3- Use case diagram of rover system :</a:t>
            </a:r>
          </a:p>
        </p:txBody>
      </p:sp>
      <p:sp>
        <p:nvSpPr>
          <p:cNvPr id="3" name="Slide Number Placeholder 2">
            <a:extLst>
              <a:ext uri="{FF2B5EF4-FFF2-40B4-BE49-F238E27FC236}">
                <a16:creationId xmlns:a16="http://schemas.microsoft.com/office/drawing/2014/main" id="{1D74D291-B272-171C-DB79-1025D5D083C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5" name="Picture 4">
            <a:extLst>
              <a:ext uri="{FF2B5EF4-FFF2-40B4-BE49-F238E27FC236}">
                <a16:creationId xmlns:a16="http://schemas.microsoft.com/office/drawing/2014/main" id="{E6D9AB26-25E6-0454-FC5C-A99BFAE4D7B6}"/>
              </a:ext>
            </a:extLst>
          </p:cNvPr>
          <p:cNvPicPr>
            <a:picLocks noChangeAspect="1"/>
          </p:cNvPicPr>
          <p:nvPr/>
        </p:nvPicPr>
        <p:blipFill rotWithShape="1">
          <a:blip r:embed="rId2"/>
          <a:srcRect l="5181" t="12210" r="19798" b="33407"/>
          <a:stretch/>
        </p:blipFill>
        <p:spPr bwMode="auto">
          <a:xfrm>
            <a:off x="1467294" y="1417674"/>
            <a:ext cx="4954772" cy="34800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80029722"/>
      </p:ext>
    </p:extLst>
  </p:cSld>
  <p:clrMapOvr>
    <a:masterClrMapping/>
  </p:clrMapOvr>
  <p:transition>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2" name="Picture 1">
            <a:extLst>
              <a:ext uri="{FF2B5EF4-FFF2-40B4-BE49-F238E27FC236}">
                <a16:creationId xmlns:a16="http://schemas.microsoft.com/office/drawing/2014/main" id="{05B88A6C-D822-4757-1D46-57345AB39C3E}"/>
              </a:ext>
            </a:extLst>
          </p:cNvPr>
          <p:cNvPicPr>
            <a:picLocks noChangeAspect="1"/>
          </p:cNvPicPr>
          <p:nvPr/>
        </p:nvPicPr>
        <p:blipFill rotWithShape="1">
          <a:blip r:embed="rId3"/>
          <a:srcRect l="4673" t="7633"/>
          <a:stretch/>
        </p:blipFill>
        <p:spPr>
          <a:xfrm>
            <a:off x="21265" y="0"/>
            <a:ext cx="9144001" cy="5143500"/>
          </a:xfrm>
          <a:prstGeom prst="rect">
            <a:avLst/>
          </a:prstGeom>
        </p:spPr>
      </p:pic>
      <p:sp>
        <p:nvSpPr>
          <p:cNvPr id="4" name="TextBox 3">
            <a:extLst>
              <a:ext uri="{FF2B5EF4-FFF2-40B4-BE49-F238E27FC236}">
                <a16:creationId xmlns:a16="http://schemas.microsoft.com/office/drawing/2014/main" id="{FB418647-934E-0B1D-08E5-C49FF52F9D9B}"/>
              </a:ext>
            </a:extLst>
          </p:cNvPr>
          <p:cNvSpPr txBox="1"/>
          <p:nvPr/>
        </p:nvSpPr>
        <p:spPr>
          <a:xfrm>
            <a:off x="170121" y="340242"/>
            <a:ext cx="3191899" cy="523220"/>
          </a:xfrm>
          <a:prstGeom prst="rect">
            <a:avLst/>
          </a:prstGeom>
          <a:noFill/>
        </p:spPr>
        <p:txBody>
          <a:bodyPr wrap="none" rtlCol="0">
            <a:spAutoFit/>
          </a:bodyPr>
          <a:lstStyle/>
          <a:p>
            <a:r>
              <a:rPr lang="en-US" sz="2800" dirty="0">
                <a:solidFill>
                  <a:schemeClr val="accent1">
                    <a:lumMod val="75000"/>
                  </a:schemeClr>
                </a:solidFill>
                <a:latin typeface="Roboto Black" panose="020B0604020202020204" pitchFamily="2" charset="0"/>
                <a:ea typeface="Roboto Black" panose="020B0604020202020204" pitchFamily="2" charset="0"/>
                <a:cs typeface="Roboto Black" panose="020B0604020202020204" pitchFamily="2" charset="0"/>
              </a:rPr>
              <a:t>4- Class Diagram :</a:t>
            </a:r>
          </a:p>
        </p:txBody>
      </p:sp>
    </p:spTree>
    <p:extLst>
      <p:ext uri="{BB962C8B-B14F-4D97-AF65-F5344CB8AC3E}">
        <p14:creationId xmlns:p14="http://schemas.microsoft.com/office/powerpoint/2010/main" val="3973175574"/>
      </p:ext>
    </p:extLst>
  </p:cSld>
  <p:clrMapOvr>
    <a:masterClrMapping/>
  </p:clrMapOvr>
  <p:transition>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8EEBDC5-AC71-25F9-7AC2-BFE8C7C1A7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
        <p:nvSpPr>
          <p:cNvPr id="12" name="Title 1">
            <a:extLst>
              <a:ext uri="{FF2B5EF4-FFF2-40B4-BE49-F238E27FC236}">
                <a16:creationId xmlns:a16="http://schemas.microsoft.com/office/drawing/2014/main" id="{B7D221A9-6341-1D0B-ED50-16E612EE8363}"/>
              </a:ext>
            </a:extLst>
          </p:cNvPr>
          <p:cNvSpPr>
            <a:spLocks noGrp="1"/>
          </p:cNvSpPr>
          <p:nvPr>
            <p:ph type="title"/>
          </p:nvPr>
        </p:nvSpPr>
        <p:spPr>
          <a:xfrm>
            <a:off x="814388" y="392113"/>
            <a:ext cx="5257800" cy="766762"/>
          </a:xfrm>
        </p:spPr>
        <p:txBody>
          <a:bodyPr/>
          <a:lstStyle/>
          <a:p>
            <a:r>
              <a:rPr lang="en-US" dirty="0"/>
              <a:t>5- Sequence diagram of mission control :</a:t>
            </a:r>
          </a:p>
        </p:txBody>
      </p:sp>
      <p:pic>
        <p:nvPicPr>
          <p:cNvPr id="2" name="Picture 1">
            <a:extLst>
              <a:ext uri="{FF2B5EF4-FFF2-40B4-BE49-F238E27FC236}">
                <a16:creationId xmlns:a16="http://schemas.microsoft.com/office/drawing/2014/main" id="{52516158-6219-30FB-48CD-1D8A7468F7DE}"/>
              </a:ext>
            </a:extLst>
          </p:cNvPr>
          <p:cNvPicPr>
            <a:picLocks noChangeAspect="1"/>
          </p:cNvPicPr>
          <p:nvPr/>
        </p:nvPicPr>
        <p:blipFill>
          <a:blip r:embed="rId2"/>
          <a:stretch>
            <a:fillRect/>
          </a:stretch>
        </p:blipFill>
        <p:spPr>
          <a:xfrm>
            <a:off x="266147" y="1350498"/>
            <a:ext cx="6656295" cy="3793002"/>
          </a:xfrm>
          <a:prstGeom prst="rect">
            <a:avLst/>
          </a:prstGeom>
        </p:spPr>
      </p:pic>
    </p:spTree>
    <p:extLst>
      <p:ext uri="{BB962C8B-B14F-4D97-AF65-F5344CB8AC3E}">
        <p14:creationId xmlns:p14="http://schemas.microsoft.com/office/powerpoint/2010/main" val="903651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43"/>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PROJECT TEAM (</a:t>
            </a:r>
            <a:r>
              <a:rPr lang="en-US" dirty="0">
                <a:solidFill>
                  <a:schemeClr val="accent5">
                    <a:lumMod val="60000"/>
                    <a:lumOff val="40000"/>
                  </a:schemeClr>
                </a:solidFill>
              </a:rPr>
              <a:t>Crazy Forest</a:t>
            </a:r>
            <a:r>
              <a:rPr lang="ar-EG" dirty="0"/>
              <a:t>(</a:t>
            </a:r>
            <a:endParaRPr dirty="0"/>
          </a:p>
        </p:txBody>
      </p:sp>
      <p:sp>
        <p:nvSpPr>
          <p:cNvPr id="746" name="Google Shape;746;p43"/>
          <p:cNvSpPr txBox="1"/>
          <p:nvPr/>
        </p:nvSpPr>
        <p:spPr>
          <a:xfrm>
            <a:off x="186127" y="3120288"/>
            <a:ext cx="1256295" cy="1228773"/>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600" b="1" dirty="0">
                <a:solidFill>
                  <a:schemeClr val="dk1"/>
                </a:solidFill>
                <a:latin typeface="Roboto Condensed"/>
                <a:ea typeface="Roboto Condensed"/>
                <a:cs typeface="Roboto Condensed"/>
                <a:sym typeface="Roboto Condensed"/>
              </a:rPr>
              <a:t>Mohamed khalid </a:t>
            </a:r>
          </a:p>
          <a:p>
            <a:pPr marL="0" lvl="0" indent="0" algn="ctr" rtl="0">
              <a:spcBef>
                <a:spcPts val="0"/>
              </a:spcBef>
              <a:spcAft>
                <a:spcPts val="0"/>
              </a:spcAft>
              <a:buNone/>
            </a:pPr>
            <a:r>
              <a:rPr lang="en" sz="1800" b="1" dirty="0">
                <a:solidFill>
                  <a:schemeClr val="dk1"/>
                </a:solidFill>
                <a:latin typeface="Roboto Condensed"/>
                <a:ea typeface="Roboto Condensed"/>
                <a:cs typeface="Roboto Condensed"/>
                <a:sym typeface="Roboto Condensed"/>
              </a:rPr>
              <a:t>(</a:t>
            </a:r>
            <a:r>
              <a:rPr lang="en" sz="1800" b="1" dirty="0">
                <a:solidFill>
                  <a:srgbClr val="FF0000"/>
                </a:solidFill>
                <a:latin typeface="Roboto Condensed"/>
                <a:ea typeface="Roboto Condensed"/>
                <a:cs typeface="Roboto Condensed"/>
                <a:sym typeface="Roboto Condensed"/>
              </a:rPr>
              <a:t>Leader</a:t>
            </a:r>
            <a:r>
              <a:rPr lang="en" sz="1800" b="1" dirty="0">
                <a:solidFill>
                  <a:schemeClr val="dk1"/>
                </a:solidFill>
                <a:latin typeface="Roboto Condensed"/>
                <a:ea typeface="Roboto Condensed"/>
                <a:cs typeface="Roboto Condensed"/>
                <a:sym typeface="Roboto Condensed"/>
              </a:rPr>
              <a:t>)</a:t>
            </a:r>
            <a:br>
              <a:rPr lang="en" sz="2000" dirty="0">
                <a:latin typeface="Roboto Condensed"/>
                <a:ea typeface="Roboto Condensed"/>
                <a:cs typeface="Roboto Condensed"/>
                <a:sym typeface="Roboto Condensed"/>
              </a:rPr>
            </a:br>
            <a:endParaRPr sz="2000" dirty="0">
              <a:latin typeface="Roboto Condensed"/>
              <a:ea typeface="Roboto Condensed"/>
              <a:cs typeface="Roboto Condensed"/>
              <a:sym typeface="Roboto Condensed"/>
            </a:endParaRPr>
          </a:p>
        </p:txBody>
      </p:sp>
      <p:sp>
        <p:nvSpPr>
          <p:cNvPr id="748" name="Google Shape;748;p43"/>
          <p:cNvSpPr txBox="1"/>
          <p:nvPr/>
        </p:nvSpPr>
        <p:spPr>
          <a:xfrm>
            <a:off x="7779629" y="3126054"/>
            <a:ext cx="959508" cy="660178"/>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600" b="1" dirty="0">
                <a:solidFill>
                  <a:schemeClr val="dk1"/>
                </a:solidFill>
                <a:latin typeface="Roboto Condensed"/>
                <a:ea typeface="Roboto Condensed"/>
                <a:cs typeface="Roboto Condensed"/>
                <a:sym typeface="Roboto Condensed"/>
              </a:rPr>
              <a:t>Dina Mohamed</a:t>
            </a:r>
            <a:br>
              <a:rPr lang="en" sz="1800" dirty="0">
                <a:latin typeface="Roboto Condensed"/>
                <a:ea typeface="Roboto Condensed"/>
                <a:cs typeface="Roboto Condensed"/>
                <a:sym typeface="Roboto Condensed"/>
              </a:rPr>
            </a:br>
            <a:endParaRPr sz="1800" dirty="0">
              <a:latin typeface="Roboto Condensed"/>
              <a:ea typeface="Roboto Condensed"/>
              <a:cs typeface="Roboto Condensed"/>
              <a:sym typeface="Roboto Condensed"/>
            </a:endParaRPr>
          </a:p>
        </p:txBody>
      </p:sp>
      <p:sp>
        <p:nvSpPr>
          <p:cNvPr id="750" name="Google Shape;750;p43"/>
          <p:cNvSpPr txBox="1"/>
          <p:nvPr/>
        </p:nvSpPr>
        <p:spPr>
          <a:xfrm>
            <a:off x="6345370" y="3126054"/>
            <a:ext cx="959507" cy="660178"/>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600" b="1" dirty="0">
                <a:solidFill>
                  <a:schemeClr val="dk1"/>
                </a:solidFill>
                <a:latin typeface="Roboto Condensed"/>
                <a:ea typeface="Roboto Condensed"/>
                <a:cs typeface="Roboto Condensed"/>
                <a:sym typeface="Roboto Condensed"/>
              </a:rPr>
              <a:t>Farah Mohamed</a:t>
            </a:r>
            <a:br>
              <a:rPr lang="en" sz="1800" dirty="0">
                <a:latin typeface="Roboto Condensed"/>
                <a:ea typeface="Roboto Condensed"/>
                <a:cs typeface="Roboto Condensed"/>
                <a:sym typeface="Roboto Condensed"/>
              </a:rPr>
            </a:br>
            <a:endParaRPr sz="1800" dirty="0">
              <a:latin typeface="Roboto Condensed"/>
              <a:ea typeface="Roboto Condensed"/>
              <a:cs typeface="Roboto Condensed"/>
              <a:sym typeface="Roboto Condensed"/>
            </a:endParaRPr>
          </a:p>
        </p:txBody>
      </p:sp>
      <p:sp>
        <p:nvSpPr>
          <p:cNvPr id="753" name="Google Shape;753;p43"/>
          <p:cNvSpPr/>
          <p:nvPr/>
        </p:nvSpPr>
        <p:spPr>
          <a:xfrm>
            <a:off x="315223" y="623918"/>
            <a:ext cx="303511" cy="303511"/>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50;p43">
            <a:extLst>
              <a:ext uri="{FF2B5EF4-FFF2-40B4-BE49-F238E27FC236}">
                <a16:creationId xmlns:a16="http://schemas.microsoft.com/office/drawing/2014/main" id="{A86733AC-0B3E-20D6-6891-4D095AF2D60A}"/>
              </a:ext>
            </a:extLst>
          </p:cNvPr>
          <p:cNvSpPr txBox="1"/>
          <p:nvPr/>
        </p:nvSpPr>
        <p:spPr>
          <a:xfrm>
            <a:off x="3135086" y="3173349"/>
            <a:ext cx="1256295" cy="660178"/>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600" b="1" dirty="0">
                <a:solidFill>
                  <a:schemeClr val="dk1"/>
                </a:solidFill>
                <a:latin typeface="Roboto Condensed"/>
                <a:ea typeface="Roboto Condensed"/>
                <a:cs typeface="Roboto Condensed"/>
                <a:sym typeface="Roboto Condensed"/>
              </a:rPr>
              <a:t>Mohamed Saeed</a:t>
            </a:r>
            <a:br>
              <a:rPr lang="en" sz="1800" dirty="0">
                <a:latin typeface="Roboto Condensed"/>
                <a:ea typeface="Roboto Condensed"/>
                <a:cs typeface="Roboto Condensed"/>
                <a:sym typeface="Roboto Condensed"/>
              </a:rPr>
            </a:br>
            <a:endParaRPr sz="1800" dirty="0">
              <a:latin typeface="Roboto Condensed"/>
              <a:ea typeface="Roboto Condensed"/>
              <a:cs typeface="Roboto Condensed"/>
              <a:sym typeface="Roboto Condensed"/>
            </a:endParaRPr>
          </a:p>
        </p:txBody>
      </p:sp>
      <p:sp>
        <p:nvSpPr>
          <p:cNvPr id="15" name="Google Shape;750;p43">
            <a:extLst>
              <a:ext uri="{FF2B5EF4-FFF2-40B4-BE49-F238E27FC236}">
                <a16:creationId xmlns:a16="http://schemas.microsoft.com/office/drawing/2014/main" id="{524EAC01-08CE-8328-8C68-F34C852F534D}"/>
              </a:ext>
            </a:extLst>
          </p:cNvPr>
          <p:cNvSpPr txBox="1"/>
          <p:nvPr/>
        </p:nvSpPr>
        <p:spPr>
          <a:xfrm>
            <a:off x="1698815" y="3173349"/>
            <a:ext cx="1256295" cy="15965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1600" b="1" dirty="0">
                <a:solidFill>
                  <a:schemeClr val="dk1"/>
                </a:solidFill>
                <a:latin typeface="Roboto Condensed"/>
                <a:ea typeface="Roboto Condensed"/>
                <a:cs typeface="Roboto Condensed"/>
                <a:sym typeface="Roboto Condensed"/>
              </a:rPr>
              <a:t>Mohamed Hassan</a:t>
            </a:r>
            <a:br>
              <a:rPr lang="en-US" sz="1800" dirty="0">
                <a:latin typeface="Roboto Condensed"/>
                <a:ea typeface="Roboto Condensed"/>
                <a:cs typeface="Roboto Condensed"/>
                <a:sym typeface="Roboto Condensed"/>
              </a:rPr>
            </a:br>
            <a:r>
              <a:rPr lang="en-US" sz="1800" dirty="0">
                <a:latin typeface="Roboto Condensed"/>
                <a:ea typeface="Roboto Condensed"/>
                <a:cs typeface="Roboto Condensed"/>
                <a:sym typeface="Roboto Condensed"/>
              </a:rPr>
              <a:t> </a:t>
            </a:r>
          </a:p>
        </p:txBody>
      </p:sp>
      <p:sp>
        <p:nvSpPr>
          <p:cNvPr id="20" name="Google Shape;750;p43">
            <a:extLst>
              <a:ext uri="{FF2B5EF4-FFF2-40B4-BE49-F238E27FC236}">
                <a16:creationId xmlns:a16="http://schemas.microsoft.com/office/drawing/2014/main" id="{0D5B8C71-BEFD-65D8-4D0E-A43A7FB593F2}"/>
              </a:ext>
            </a:extLst>
          </p:cNvPr>
          <p:cNvSpPr txBox="1"/>
          <p:nvPr/>
        </p:nvSpPr>
        <p:spPr>
          <a:xfrm>
            <a:off x="4819045" y="3173349"/>
            <a:ext cx="959507" cy="563444"/>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600" b="1" dirty="0">
                <a:solidFill>
                  <a:schemeClr val="dk1"/>
                </a:solidFill>
                <a:latin typeface="Roboto Condensed"/>
                <a:ea typeface="Roboto Condensed"/>
                <a:cs typeface="Roboto Condensed"/>
                <a:sym typeface="Roboto Condensed"/>
              </a:rPr>
              <a:t>Razan Bassel</a:t>
            </a:r>
            <a:br>
              <a:rPr lang="en" sz="1600" dirty="0">
                <a:latin typeface="Roboto Condensed"/>
                <a:ea typeface="Roboto Condensed"/>
                <a:cs typeface="Roboto Condensed"/>
                <a:sym typeface="Roboto Condensed"/>
              </a:rPr>
            </a:br>
            <a:endParaRPr sz="1600" dirty="0">
              <a:latin typeface="Roboto Condensed"/>
              <a:ea typeface="Roboto Condensed"/>
              <a:cs typeface="Roboto Condensed"/>
              <a:sym typeface="Roboto Condensed"/>
            </a:endParaRPr>
          </a:p>
        </p:txBody>
      </p:sp>
      <p:sp>
        <p:nvSpPr>
          <p:cNvPr id="21" name="Google Shape;744;p43">
            <a:extLst>
              <a:ext uri="{FF2B5EF4-FFF2-40B4-BE49-F238E27FC236}">
                <a16:creationId xmlns:a16="http://schemas.microsoft.com/office/drawing/2014/main" id="{55771D64-F36B-43B5-ED65-B4505EFE76EB}"/>
              </a:ext>
            </a:extLst>
          </p:cNvPr>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dirty="0"/>
          </a:p>
        </p:txBody>
      </p:sp>
      <p:pic>
        <p:nvPicPr>
          <p:cNvPr id="13" name="Picture 12" descr="A person wearing a head scarf&#10;&#10;Description automatically generated with low confidence">
            <a:extLst>
              <a:ext uri="{FF2B5EF4-FFF2-40B4-BE49-F238E27FC236}">
                <a16:creationId xmlns:a16="http://schemas.microsoft.com/office/drawing/2014/main" id="{8DD972DD-F7F9-F560-6749-2C11E8204C40}"/>
              </a:ext>
            </a:extLst>
          </p:cNvPr>
          <p:cNvPicPr>
            <a:picLocks noChangeAspect="1"/>
          </p:cNvPicPr>
          <p:nvPr/>
        </p:nvPicPr>
        <p:blipFill rotWithShape="1">
          <a:blip r:embed="rId3">
            <a:alphaModFix/>
          </a:blip>
          <a:srcRect l="42053" t="297" r="15831" b="15553"/>
          <a:stretch/>
        </p:blipFill>
        <p:spPr>
          <a:xfrm>
            <a:off x="4732030" y="1688231"/>
            <a:ext cx="1133539" cy="1338036"/>
          </a:xfrm>
          <a:prstGeom prst="ellipse">
            <a:avLst/>
          </a:prstGeom>
          <a:noFill/>
          <a:ln>
            <a:noFill/>
          </a:ln>
        </p:spPr>
      </p:pic>
      <p:pic>
        <p:nvPicPr>
          <p:cNvPr id="17" name="Picture 16" descr="A picture containing clothing, person&#10;&#10;Description automatically generated">
            <a:extLst>
              <a:ext uri="{FF2B5EF4-FFF2-40B4-BE49-F238E27FC236}">
                <a16:creationId xmlns:a16="http://schemas.microsoft.com/office/drawing/2014/main" id="{AAA9F4B1-DF01-161A-9921-AC1A17EAE49D}"/>
              </a:ext>
            </a:extLst>
          </p:cNvPr>
          <p:cNvPicPr>
            <a:picLocks noChangeAspect="1"/>
          </p:cNvPicPr>
          <p:nvPr/>
        </p:nvPicPr>
        <p:blipFill rotWithShape="1">
          <a:blip r:embed="rId4">
            <a:alphaModFix/>
          </a:blip>
          <a:srcRect l="15711" r="15944" b="47062"/>
          <a:stretch/>
        </p:blipFill>
        <p:spPr>
          <a:xfrm>
            <a:off x="7692614" y="1688231"/>
            <a:ext cx="1133539" cy="1338036"/>
          </a:xfrm>
          <a:prstGeom prst="ellipse">
            <a:avLst/>
          </a:prstGeom>
          <a:noFill/>
          <a:ln>
            <a:noFill/>
          </a:ln>
        </p:spPr>
      </p:pic>
      <p:pic>
        <p:nvPicPr>
          <p:cNvPr id="24" name="Picture 23" descr="A picture containing text, indoor, person&#10;&#10;Description automatically generated">
            <a:extLst>
              <a:ext uri="{FF2B5EF4-FFF2-40B4-BE49-F238E27FC236}">
                <a16:creationId xmlns:a16="http://schemas.microsoft.com/office/drawing/2014/main" id="{7D8399DE-FAB4-CD5F-779C-BA133009DFF5}"/>
              </a:ext>
            </a:extLst>
          </p:cNvPr>
          <p:cNvPicPr>
            <a:picLocks noChangeAspect="1"/>
          </p:cNvPicPr>
          <p:nvPr/>
        </p:nvPicPr>
        <p:blipFill rotWithShape="1">
          <a:blip r:embed="rId5">
            <a:alphaModFix/>
          </a:blip>
          <a:srcRect l="1482" t="60063" r="77471" b="14145"/>
          <a:stretch/>
        </p:blipFill>
        <p:spPr>
          <a:xfrm rot="5400000">
            <a:off x="145842" y="1774020"/>
            <a:ext cx="1338035" cy="1133538"/>
          </a:xfrm>
          <a:prstGeom prst="ellipse">
            <a:avLst/>
          </a:prstGeom>
          <a:noFill/>
          <a:ln>
            <a:noFill/>
          </a:ln>
        </p:spPr>
      </p:pic>
      <p:pic>
        <p:nvPicPr>
          <p:cNvPr id="2" name="Picture 1">
            <a:extLst>
              <a:ext uri="{FF2B5EF4-FFF2-40B4-BE49-F238E27FC236}">
                <a16:creationId xmlns:a16="http://schemas.microsoft.com/office/drawing/2014/main" id="{F53C559F-C97E-24E3-CE95-B0A2F5C0C1A8}"/>
              </a:ext>
            </a:extLst>
          </p:cNvPr>
          <p:cNvPicPr>
            <a:picLocks noChangeAspect="1"/>
          </p:cNvPicPr>
          <p:nvPr/>
        </p:nvPicPr>
        <p:blipFill rotWithShape="1">
          <a:blip r:embed="rId6">
            <a:alphaModFix/>
          </a:blip>
          <a:srcRect l="57551" t="15742" r="8225" b="15445"/>
          <a:stretch/>
        </p:blipFill>
        <p:spPr>
          <a:xfrm>
            <a:off x="3345180" y="1671767"/>
            <a:ext cx="949946" cy="1354500"/>
          </a:xfrm>
          <a:prstGeom prst="ellipse">
            <a:avLst/>
          </a:prstGeom>
          <a:noFill/>
          <a:ln>
            <a:noFill/>
          </a:ln>
        </p:spPr>
      </p:pic>
      <p:pic>
        <p:nvPicPr>
          <p:cNvPr id="3" name="Picture 2"/>
          <p:cNvPicPr>
            <a:picLocks noChangeAspect="1"/>
          </p:cNvPicPr>
          <p:nvPr/>
        </p:nvPicPr>
        <p:blipFill>
          <a:blip r:embed="rId7"/>
          <a:stretch>
            <a:fillRect/>
          </a:stretch>
        </p:blipFill>
        <p:spPr>
          <a:xfrm>
            <a:off x="1774415" y="1727345"/>
            <a:ext cx="1105096" cy="129892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a:extLst>
              <a:ext uri="{FF2B5EF4-FFF2-40B4-BE49-F238E27FC236}">
                <a16:creationId xmlns:a16="http://schemas.microsoft.com/office/drawing/2014/main" id="{0BBEE533-6D66-34F7-5412-55D66D328361}"/>
              </a:ext>
            </a:extLst>
          </p:cNvPr>
          <p:cNvPicPr>
            <a:picLocks noChangeAspect="1"/>
          </p:cNvPicPr>
          <p:nvPr/>
        </p:nvPicPr>
        <p:blipFill rotWithShape="1">
          <a:blip r:embed="rId8">
            <a:alphaModFix/>
          </a:blip>
          <a:srcRect l="27889" t="2601" r="18240" b="38304"/>
          <a:stretch/>
        </p:blipFill>
        <p:spPr>
          <a:xfrm>
            <a:off x="6201338" y="1727344"/>
            <a:ext cx="1133539" cy="1271025"/>
          </a:xfrm>
          <a:prstGeom prst="ellipse">
            <a:avLst/>
          </a:prstGeom>
          <a:noFill/>
          <a:ln>
            <a:noFill/>
          </a:ln>
        </p:spPr>
      </p:pic>
    </p:spTree>
  </p:cSld>
  <p:clrMapOvr>
    <a:masterClrMapping/>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13"/>
          <p:cNvSpPr txBox="1">
            <a:spLocks noGrp="1"/>
          </p:cNvSpPr>
          <p:nvPr>
            <p:ph type="ctrTitle" idx="4294967295"/>
          </p:nvPr>
        </p:nvSpPr>
        <p:spPr>
          <a:xfrm>
            <a:off x="-600740" y="1380458"/>
            <a:ext cx="10345479" cy="2382584"/>
          </a:xfrm>
          <a:prstGeom prst="rect">
            <a:avLst/>
          </a:prstGeom>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sz="8800" dirty="0">
                <a:ln w="0"/>
                <a:solidFill>
                  <a:schemeClr val="accent1"/>
                </a:solidFill>
                <a:effectLst>
                  <a:outerShdw blurRad="38100" dist="25400" dir="5400000" algn="ctr" rotWithShape="0">
                    <a:srgbClr val="6E747A">
                      <a:alpha val="43000"/>
                    </a:srgbClr>
                  </a:outerShdw>
                </a:effectLst>
              </a:rPr>
              <a:t>How?</a:t>
            </a:r>
            <a:endParaRPr sz="8800" dirty="0">
              <a:ln w="0"/>
              <a:solidFill>
                <a:schemeClr val="accent1"/>
              </a:solidFill>
              <a:effectLst>
                <a:outerShdw blurRad="38100" dist="25400" dir="5400000" algn="ctr" rotWithShape="0">
                  <a:srgbClr val="6E747A">
                    <a:alpha val="43000"/>
                  </a:srgbClr>
                </a:outerShdw>
              </a:effectLst>
            </a:endParaRPr>
          </a:p>
        </p:txBody>
      </p:sp>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spTree>
    <p:extLst>
      <p:ext uri="{BB962C8B-B14F-4D97-AF65-F5344CB8AC3E}">
        <p14:creationId xmlns:p14="http://schemas.microsoft.com/office/powerpoint/2010/main" val="4124847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7F07D-A34E-7BCD-6213-A062419F49DA}"/>
              </a:ext>
            </a:extLst>
          </p:cNvPr>
          <p:cNvSpPr>
            <a:spLocks noGrp="1"/>
          </p:cNvSpPr>
          <p:nvPr>
            <p:ph type="title"/>
          </p:nvPr>
        </p:nvSpPr>
        <p:spPr/>
        <p:txBody>
          <a:bodyPr/>
          <a:lstStyle/>
          <a:p>
            <a:r>
              <a:rPr lang="en-US" sz="2800" dirty="0"/>
              <a:t>Procedures(How..?):</a:t>
            </a:r>
          </a:p>
        </p:txBody>
      </p:sp>
      <p:sp>
        <p:nvSpPr>
          <p:cNvPr id="3" name="Text Placeholder 2">
            <a:extLst>
              <a:ext uri="{FF2B5EF4-FFF2-40B4-BE49-F238E27FC236}">
                <a16:creationId xmlns:a16="http://schemas.microsoft.com/office/drawing/2014/main" id="{8C7C33BC-84F0-91CF-6862-A492F33CC671}"/>
              </a:ext>
            </a:extLst>
          </p:cNvPr>
          <p:cNvSpPr>
            <a:spLocks noGrp="1"/>
          </p:cNvSpPr>
          <p:nvPr>
            <p:ph type="body" idx="1"/>
          </p:nvPr>
        </p:nvSpPr>
        <p:spPr>
          <a:xfrm>
            <a:off x="0" y="3745858"/>
            <a:ext cx="8831580" cy="315601"/>
          </a:xfrm>
        </p:spPr>
        <p:txBody>
          <a:bodyPr/>
          <a:lstStyle/>
          <a:p>
            <a:pPr marL="101600" indent="0">
              <a:lnSpc>
                <a:spcPct val="150000"/>
              </a:lnSpc>
              <a:buNone/>
            </a:pPr>
            <a:r>
              <a:rPr lang="en-US" sz="1800" b="1" dirty="0">
                <a:latin typeface="Times New Roman" panose="02020603050405020304" pitchFamily="18" charset="0"/>
                <a:ea typeface="Times New Roman" panose="02020603050405020304" pitchFamily="18" charset="0"/>
              </a:rPr>
              <a:t>1- Connection to form rover.</a:t>
            </a:r>
          </a:p>
          <a:p>
            <a:pPr marL="101600" indent="0">
              <a:lnSpc>
                <a:spcPct val="150000"/>
              </a:lnSpc>
              <a:buNone/>
            </a:pPr>
            <a:r>
              <a:rPr lang="en-US" sz="1800" b="1" dirty="0">
                <a:latin typeface="Times New Roman" panose="02020603050405020304" pitchFamily="18" charset="0"/>
                <a:ea typeface="Times New Roman" panose="02020603050405020304" pitchFamily="18" charset="0"/>
              </a:rPr>
              <a:t>2- Arduino role for Self Diving mechanism.</a:t>
            </a:r>
          </a:p>
          <a:p>
            <a:pPr marL="101600" indent="0">
              <a:lnSpc>
                <a:spcPct val="150000"/>
              </a:lnSpc>
              <a:buNone/>
            </a:pPr>
            <a:r>
              <a:rPr lang="en-US" sz="1800" b="1" dirty="0">
                <a:latin typeface="Times New Roman" panose="02020603050405020304" pitchFamily="18" charset="0"/>
                <a:ea typeface="Times New Roman" panose="02020603050405020304" pitchFamily="18" charset="0"/>
              </a:rPr>
              <a:t>3</a:t>
            </a:r>
            <a:r>
              <a:rPr lang="en-US" sz="1800" b="1" dirty="0">
                <a:effectLst/>
                <a:latin typeface="Times New Roman" panose="02020603050405020304" pitchFamily="18" charset="0"/>
                <a:ea typeface="Times New Roman" panose="02020603050405020304" pitchFamily="18" charset="0"/>
              </a:rPr>
              <a:t>- Collecting data from environment by sensors measurements </a:t>
            </a:r>
          </a:p>
          <a:p>
            <a:pPr marL="101600" indent="0">
              <a:lnSpc>
                <a:spcPct val="150000"/>
              </a:lnSpc>
              <a:buNone/>
            </a:pPr>
            <a:r>
              <a:rPr lang="en-US" sz="1800" b="1" dirty="0">
                <a:effectLst/>
                <a:latin typeface="Times New Roman" panose="02020603050405020304" pitchFamily="18" charset="0"/>
                <a:ea typeface="Times New Roman" panose="02020603050405020304" pitchFamily="18" charset="0"/>
              </a:rPr>
              <a:t>(Temperature, Humidity, Ultrasonic, Light, Gyroscope, and Speed).</a:t>
            </a:r>
          </a:p>
          <a:p>
            <a:pPr marL="101600" indent="0">
              <a:lnSpc>
                <a:spcPct val="150000"/>
              </a:lnSpc>
              <a:buNone/>
            </a:pPr>
            <a:r>
              <a:rPr lang="en-US" sz="1800" b="1" dirty="0">
                <a:latin typeface="Times New Roman" panose="02020603050405020304" pitchFamily="18" charset="0"/>
                <a:ea typeface="Times New Roman" panose="02020603050405020304" pitchFamily="18" charset="0"/>
              </a:rPr>
              <a:t>4- Real time Computer Vision  by AI techniques.</a:t>
            </a:r>
          </a:p>
          <a:p>
            <a:pPr marL="101600" indent="0">
              <a:lnSpc>
                <a:spcPct val="150000"/>
              </a:lnSpc>
              <a:buNone/>
            </a:pPr>
            <a:r>
              <a:rPr lang="en-US" sz="1800" b="1" dirty="0">
                <a:latin typeface="Times New Roman" panose="02020603050405020304" pitchFamily="18" charset="0"/>
                <a:ea typeface="Times New Roman" panose="02020603050405020304" pitchFamily="18" charset="0"/>
              </a:rPr>
              <a:t>5- Live video generation.</a:t>
            </a:r>
          </a:p>
          <a:p>
            <a:pPr marL="101600" indent="0">
              <a:lnSpc>
                <a:spcPct val="150000"/>
              </a:lnSpc>
              <a:buNone/>
            </a:pPr>
            <a:endParaRPr lang="en-US" sz="1800" b="1" dirty="0">
              <a:latin typeface="Times New Roman" panose="02020603050405020304" pitchFamily="18" charset="0"/>
              <a:ea typeface="Times New Roman" panose="02020603050405020304" pitchFamily="18" charset="0"/>
            </a:endParaRPr>
          </a:p>
          <a:p>
            <a:pPr marL="101600" indent="0">
              <a:lnSpc>
                <a:spcPct val="150000"/>
              </a:lnSpc>
              <a:buNone/>
            </a:pPr>
            <a:endParaRPr lang="en-US" sz="1800" b="1" dirty="0">
              <a:latin typeface="Times New Roman" panose="02020603050405020304" pitchFamily="18" charset="0"/>
              <a:ea typeface="Times New Roman" panose="02020603050405020304" pitchFamily="18" charset="0"/>
            </a:endParaRPr>
          </a:p>
          <a:p>
            <a:pPr marL="101600" indent="0">
              <a:lnSpc>
                <a:spcPct val="150000"/>
              </a:lnSpc>
              <a:buNone/>
            </a:pPr>
            <a:endParaRPr lang="en-US" sz="1800" b="1" dirty="0">
              <a:latin typeface="Times New Roman" panose="02020603050405020304" pitchFamily="18" charset="0"/>
              <a:ea typeface="Times New Roman" panose="02020603050405020304" pitchFamily="18" charset="0"/>
            </a:endParaRPr>
          </a:p>
          <a:p>
            <a:pPr marL="76200" indent="0">
              <a:buNone/>
            </a:pPr>
            <a:endParaRPr lang="en-US" sz="1600" dirty="0"/>
          </a:p>
        </p:txBody>
      </p:sp>
      <p:sp>
        <p:nvSpPr>
          <p:cNvPr id="4" name="Slide Number Placeholder 3">
            <a:extLst>
              <a:ext uri="{FF2B5EF4-FFF2-40B4-BE49-F238E27FC236}">
                <a16:creationId xmlns:a16="http://schemas.microsoft.com/office/drawing/2014/main" id="{4E32320B-A3A8-ECF5-AA3F-5684A8068AF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grpSp>
        <p:nvGrpSpPr>
          <p:cNvPr id="5" name="Google Shape;1144;p46">
            <a:extLst>
              <a:ext uri="{FF2B5EF4-FFF2-40B4-BE49-F238E27FC236}">
                <a16:creationId xmlns:a16="http://schemas.microsoft.com/office/drawing/2014/main" id="{E6AE173D-F59B-81E3-22E7-0577C0B86E7F}"/>
              </a:ext>
            </a:extLst>
          </p:cNvPr>
          <p:cNvGrpSpPr/>
          <p:nvPr/>
        </p:nvGrpSpPr>
        <p:grpSpPr>
          <a:xfrm>
            <a:off x="332682" y="575700"/>
            <a:ext cx="481593" cy="399950"/>
            <a:chOff x="3927500" y="301425"/>
            <a:chExt cx="461550" cy="411625"/>
          </a:xfrm>
        </p:grpSpPr>
        <p:sp>
          <p:nvSpPr>
            <p:cNvPr id="6" name="Google Shape;1145;p46">
              <a:extLst>
                <a:ext uri="{FF2B5EF4-FFF2-40B4-BE49-F238E27FC236}">
                  <a16:creationId xmlns:a16="http://schemas.microsoft.com/office/drawing/2014/main" id="{14F575AF-5CED-9BF8-AF83-E0989E976F7E}"/>
                </a:ext>
              </a:extLst>
            </p:cNvPr>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46;p46">
              <a:extLst>
                <a:ext uri="{FF2B5EF4-FFF2-40B4-BE49-F238E27FC236}">
                  <a16:creationId xmlns:a16="http://schemas.microsoft.com/office/drawing/2014/main" id="{9DFE1F5A-27E3-98F9-483A-CA40A972A5A3}"/>
                </a:ext>
              </a:extLst>
            </p:cNvPr>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47;p46">
              <a:extLst>
                <a:ext uri="{FF2B5EF4-FFF2-40B4-BE49-F238E27FC236}">
                  <a16:creationId xmlns:a16="http://schemas.microsoft.com/office/drawing/2014/main" id="{2BB9B588-2AE2-2545-6EFE-F92D8C0DBB94}"/>
                </a:ext>
              </a:extLst>
            </p:cNvPr>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48;p46">
              <a:extLst>
                <a:ext uri="{FF2B5EF4-FFF2-40B4-BE49-F238E27FC236}">
                  <a16:creationId xmlns:a16="http://schemas.microsoft.com/office/drawing/2014/main" id="{E21E7298-5341-3D6E-AB76-447120DAE75E}"/>
                </a:ext>
              </a:extLst>
            </p:cNvPr>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49;p46">
              <a:extLst>
                <a:ext uri="{FF2B5EF4-FFF2-40B4-BE49-F238E27FC236}">
                  <a16:creationId xmlns:a16="http://schemas.microsoft.com/office/drawing/2014/main" id="{43B5484A-452B-EBDB-2B10-B0B32ABAD520}"/>
                </a:ext>
              </a:extLst>
            </p:cNvPr>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50;p46">
              <a:extLst>
                <a:ext uri="{FF2B5EF4-FFF2-40B4-BE49-F238E27FC236}">
                  <a16:creationId xmlns:a16="http://schemas.microsoft.com/office/drawing/2014/main" id="{0D3B3EB1-6CCF-EEBE-A0C6-76C52902BFD3}"/>
                </a:ext>
              </a:extLst>
            </p:cNvPr>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1;p46">
              <a:extLst>
                <a:ext uri="{FF2B5EF4-FFF2-40B4-BE49-F238E27FC236}">
                  <a16:creationId xmlns:a16="http://schemas.microsoft.com/office/drawing/2014/main" id="{BB02E6CB-9CE9-8F05-6633-D6C445D927C9}"/>
                </a:ext>
              </a:extLst>
            </p:cNvPr>
            <p:cNvSpPr/>
            <p:nvPr/>
          </p:nvSpPr>
          <p:spPr>
            <a:xfrm>
              <a:off x="3970725" y="558375"/>
              <a:ext cx="1850" cy="12200"/>
            </a:xfrm>
            <a:custGeom>
              <a:avLst/>
              <a:gdLst/>
              <a:ahLst/>
              <a:cxnLst/>
              <a:rect l="l" t="t" r="r" b="b"/>
              <a:pathLst>
                <a:path w="74" h="488" fill="none" extrusionOk="0">
                  <a:moveTo>
                    <a:pt x="0" y="488"/>
                  </a:moveTo>
                  <a:lnTo>
                    <a:pt x="7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52;p46">
              <a:extLst>
                <a:ext uri="{FF2B5EF4-FFF2-40B4-BE49-F238E27FC236}">
                  <a16:creationId xmlns:a16="http://schemas.microsoft.com/office/drawing/2014/main" id="{5E537536-2A8A-DC26-579B-779C4AED4817}"/>
                </a:ext>
              </a:extLst>
            </p:cNvPr>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53;p46">
              <a:extLst>
                <a:ext uri="{FF2B5EF4-FFF2-40B4-BE49-F238E27FC236}">
                  <a16:creationId xmlns:a16="http://schemas.microsoft.com/office/drawing/2014/main" id="{114D5011-53C7-C091-F4B9-6CC2E28E0512}"/>
                </a:ext>
              </a:extLst>
            </p:cNvPr>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54;p46">
              <a:extLst>
                <a:ext uri="{FF2B5EF4-FFF2-40B4-BE49-F238E27FC236}">
                  <a16:creationId xmlns:a16="http://schemas.microsoft.com/office/drawing/2014/main" id="{B43A6945-9BCB-9051-70C9-F55474EE3504}"/>
                </a:ext>
              </a:extLst>
            </p:cNvPr>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55;p46">
              <a:extLst>
                <a:ext uri="{FF2B5EF4-FFF2-40B4-BE49-F238E27FC236}">
                  <a16:creationId xmlns:a16="http://schemas.microsoft.com/office/drawing/2014/main" id="{12766E58-4CDD-EFE0-2B82-D7A312A7DBED}"/>
                </a:ext>
              </a:extLst>
            </p:cNvPr>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56;p46">
              <a:extLst>
                <a:ext uri="{FF2B5EF4-FFF2-40B4-BE49-F238E27FC236}">
                  <a16:creationId xmlns:a16="http://schemas.microsoft.com/office/drawing/2014/main" id="{C7472C40-30A5-C005-8919-0155E3BDA3F9}"/>
                </a:ext>
              </a:extLst>
            </p:cNvPr>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57;p46">
              <a:extLst>
                <a:ext uri="{FF2B5EF4-FFF2-40B4-BE49-F238E27FC236}">
                  <a16:creationId xmlns:a16="http://schemas.microsoft.com/office/drawing/2014/main" id="{BDDB799B-85FD-BE82-B30D-23FD64F8759F}"/>
                </a:ext>
              </a:extLst>
            </p:cNvPr>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58;p46">
              <a:extLst>
                <a:ext uri="{FF2B5EF4-FFF2-40B4-BE49-F238E27FC236}">
                  <a16:creationId xmlns:a16="http://schemas.microsoft.com/office/drawing/2014/main" id="{C3FB74A3-C091-F2B1-CEC3-B662A374A7EC}"/>
                </a:ext>
              </a:extLst>
            </p:cNvPr>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59;p46">
              <a:extLst>
                <a:ext uri="{FF2B5EF4-FFF2-40B4-BE49-F238E27FC236}">
                  <a16:creationId xmlns:a16="http://schemas.microsoft.com/office/drawing/2014/main" id="{51345692-5893-6B71-9424-0B36CA99CBBF}"/>
                </a:ext>
              </a:extLst>
            </p:cNvPr>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60;p46">
              <a:extLst>
                <a:ext uri="{FF2B5EF4-FFF2-40B4-BE49-F238E27FC236}">
                  <a16:creationId xmlns:a16="http://schemas.microsoft.com/office/drawing/2014/main" id="{BBBAB10A-4D95-0D65-A8E0-F147D95D4ED9}"/>
                </a:ext>
              </a:extLst>
            </p:cNvPr>
            <p:cNvSpPr/>
            <p:nvPr/>
          </p:nvSpPr>
          <p:spPr>
            <a:xfrm>
              <a:off x="4141800" y="502975"/>
              <a:ext cx="3700" cy="11600"/>
            </a:xfrm>
            <a:custGeom>
              <a:avLst/>
              <a:gdLst/>
              <a:ahLst/>
              <a:cxnLst/>
              <a:rect l="l" t="t" r="r" b="b"/>
              <a:pathLst>
                <a:path w="148" h="464" fill="none" extrusionOk="0">
                  <a:moveTo>
                    <a:pt x="1" y="0"/>
                  </a:moveTo>
                  <a:lnTo>
                    <a:pt x="147" y="46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61;p46">
              <a:extLst>
                <a:ext uri="{FF2B5EF4-FFF2-40B4-BE49-F238E27FC236}">
                  <a16:creationId xmlns:a16="http://schemas.microsoft.com/office/drawing/2014/main" id="{6502FC2E-D956-7154-3E78-748F76D8EFA2}"/>
                </a:ext>
              </a:extLst>
            </p:cNvPr>
            <p:cNvSpPr/>
            <p:nvPr/>
          </p:nvSpPr>
          <p:spPr>
            <a:xfrm>
              <a:off x="4150950" y="533425"/>
              <a:ext cx="3675" cy="11575"/>
            </a:xfrm>
            <a:custGeom>
              <a:avLst/>
              <a:gdLst/>
              <a:ahLst/>
              <a:cxnLst/>
              <a:rect l="l" t="t" r="r" b="b"/>
              <a:pathLst>
                <a:path w="147" h="463" fill="none" extrusionOk="0">
                  <a:moveTo>
                    <a:pt x="0" y="0"/>
                  </a:moveTo>
                  <a:lnTo>
                    <a:pt x="146" y="46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62;p46">
              <a:extLst>
                <a:ext uri="{FF2B5EF4-FFF2-40B4-BE49-F238E27FC236}">
                  <a16:creationId xmlns:a16="http://schemas.microsoft.com/office/drawing/2014/main" id="{FE420F01-683D-27D8-B319-C885979EA172}"/>
                </a:ext>
              </a:extLst>
            </p:cNvPr>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63;p46">
              <a:extLst>
                <a:ext uri="{FF2B5EF4-FFF2-40B4-BE49-F238E27FC236}">
                  <a16:creationId xmlns:a16="http://schemas.microsoft.com/office/drawing/2014/main" id="{8B2CD546-14B1-4D72-086D-0AC682593AB6}"/>
                </a:ext>
              </a:extLst>
            </p:cNvPr>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64;p46">
              <a:extLst>
                <a:ext uri="{FF2B5EF4-FFF2-40B4-BE49-F238E27FC236}">
                  <a16:creationId xmlns:a16="http://schemas.microsoft.com/office/drawing/2014/main" id="{DF751593-5761-55BB-6617-C0C0F65DB5A2}"/>
                </a:ext>
              </a:extLst>
            </p:cNvPr>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65;p46">
              <a:extLst>
                <a:ext uri="{FF2B5EF4-FFF2-40B4-BE49-F238E27FC236}">
                  <a16:creationId xmlns:a16="http://schemas.microsoft.com/office/drawing/2014/main" id="{75CDBE6A-2B2C-3946-97BA-1EE23AB26664}"/>
                </a:ext>
              </a:extLst>
            </p:cNvPr>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66;p46">
              <a:extLst>
                <a:ext uri="{FF2B5EF4-FFF2-40B4-BE49-F238E27FC236}">
                  <a16:creationId xmlns:a16="http://schemas.microsoft.com/office/drawing/2014/main" id="{3890BEB4-537A-2437-EA49-D48C78A0C510}"/>
                </a:ext>
              </a:extLst>
            </p:cNvPr>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67;p46">
              <a:extLst>
                <a:ext uri="{FF2B5EF4-FFF2-40B4-BE49-F238E27FC236}">
                  <a16:creationId xmlns:a16="http://schemas.microsoft.com/office/drawing/2014/main" id="{1CE0CDEA-1B6D-123C-E2B1-001274FC54AB}"/>
                </a:ext>
              </a:extLst>
            </p:cNvPr>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68;p46">
              <a:extLst>
                <a:ext uri="{FF2B5EF4-FFF2-40B4-BE49-F238E27FC236}">
                  <a16:creationId xmlns:a16="http://schemas.microsoft.com/office/drawing/2014/main" id="{9D2FB377-F972-8F61-849B-29FED6549A88}"/>
                </a:ext>
              </a:extLst>
            </p:cNvPr>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69;p46">
              <a:extLst>
                <a:ext uri="{FF2B5EF4-FFF2-40B4-BE49-F238E27FC236}">
                  <a16:creationId xmlns:a16="http://schemas.microsoft.com/office/drawing/2014/main" id="{5DEC5870-D195-3B81-4CC1-36D2445CFEF1}"/>
                </a:ext>
              </a:extLst>
            </p:cNvPr>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70;p46">
              <a:extLst>
                <a:ext uri="{FF2B5EF4-FFF2-40B4-BE49-F238E27FC236}">
                  <a16:creationId xmlns:a16="http://schemas.microsoft.com/office/drawing/2014/main" id="{0986E5C1-9AEB-72CD-87F8-73878E745130}"/>
                </a:ext>
              </a:extLst>
            </p:cNvPr>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71;p46">
              <a:extLst>
                <a:ext uri="{FF2B5EF4-FFF2-40B4-BE49-F238E27FC236}">
                  <a16:creationId xmlns:a16="http://schemas.microsoft.com/office/drawing/2014/main" id="{412BB39C-6F8E-A897-6C0F-5A6AF3FD7CCF}"/>
                </a:ext>
              </a:extLst>
            </p:cNvPr>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30343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7F07D-A34E-7BCD-6213-A062419F49DA}"/>
              </a:ext>
            </a:extLst>
          </p:cNvPr>
          <p:cNvSpPr>
            <a:spLocks noGrp="1"/>
          </p:cNvSpPr>
          <p:nvPr>
            <p:ph type="title"/>
          </p:nvPr>
        </p:nvSpPr>
        <p:spPr/>
        <p:txBody>
          <a:bodyPr/>
          <a:lstStyle/>
          <a:p>
            <a:r>
              <a:rPr lang="en-US" sz="2800" dirty="0"/>
              <a:t>Procedures(How..?):</a:t>
            </a:r>
          </a:p>
        </p:txBody>
      </p:sp>
      <p:sp>
        <p:nvSpPr>
          <p:cNvPr id="3" name="Text Placeholder 2">
            <a:extLst>
              <a:ext uri="{FF2B5EF4-FFF2-40B4-BE49-F238E27FC236}">
                <a16:creationId xmlns:a16="http://schemas.microsoft.com/office/drawing/2014/main" id="{8C7C33BC-84F0-91CF-6862-A492F33CC671}"/>
              </a:ext>
            </a:extLst>
          </p:cNvPr>
          <p:cNvSpPr>
            <a:spLocks noGrp="1"/>
          </p:cNvSpPr>
          <p:nvPr>
            <p:ph type="body" idx="1"/>
          </p:nvPr>
        </p:nvSpPr>
        <p:spPr>
          <a:xfrm>
            <a:off x="0" y="941352"/>
            <a:ext cx="9144000" cy="4226346"/>
          </a:xfrm>
        </p:spPr>
        <p:txBody>
          <a:bodyPr/>
          <a:lstStyle/>
          <a:p>
            <a:pPr marL="101600" indent="0">
              <a:lnSpc>
                <a:spcPct val="150000"/>
              </a:lnSpc>
              <a:buNone/>
            </a:pPr>
            <a:r>
              <a:rPr lang="en-US" sz="1800" b="1" dirty="0">
                <a:latin typeface="Times New Roman" panose="02020603050405020304" pitchFamily="18" charset="0"/>
                <a:ea typeface="Times New Roman" panose="02020603050405020304" pitchFamily="18" charset="0"/>
              </a:rPr>
              <a:t>6- IOT technology for the communication between Arduino and Raspberry pi.</a:t>
            </a:r>
          </a:p>
          <a:p>
            <a:pPr marL="101600" indent="0">
              <a:lnSpc>
                <a:spcPct val="150000"/>
              </a:lnSpc>
              <a:buNone/>
            </a:pPr>
            <a:r>
              <a:rPr lang="en-US" sz="1800" b="1" dirty="0">
                <a:latin typeface="Times New Roman" panose="02020603050405020304" pitchFamily="18" charset="0"/>
                <a:ea typeface="Times New Roman" panose="02020603050405020304" pitchFamily="18" charset="0"/>
              </a:rPr>
              <a:t>7- Analysis the collecting data and make dashboard.</a:t>
            </a:r>
          </a:p>
          <a:p>
            <a:pPr marL="101600" indent="0">
              <a:lnSpc>
                <a:spcPct val="150000"/>
              </a:lnSpc>
              <a:buNone/>
            </a:pPr>
            <a:r>
              <a:rPr lang="en-US" sz="1800" b="1" dirty="0">
                <a:latin typeface="Times New Roman" panose="02020603050405020304" pitchFamily="18" charset="0"/>
                <a:ea typeface="Times New Roman" panose="02020603050405020304" pitchFamily="18" charset="0"/>
              </a:rPr>
              <a:t>8</a:t>
            </a:r>
            <a:r>
              <a:rPr lang="en-US" sz="1800" b="1" dirty="0">
                <a:effectLst/>
                <a:latin typeface="Times New Roman" panose="02020603050405020304" pitchFamily="18" charset="0"/>
                <a:ea typeface="Times New Roman" panose="02020603050405020304" pitchFamily="18" charset="0"/>
              </a:rPr>
              <a:t>- Simple map generation </a:t>
            </a:r>
            <a:r>
              <a:rPr lang="en-US" sz="1800" b="1" dirty="0">
                <a:latin typeface="Times New Roman" panose="02020603050405020304" pitchFamily="18" charset="0"/>
                <a:ea typeface="Times New Roman" panose="02020603050405020304" pitchFamily="18" charset="0"/>
              </a:rPr>
              <a:t>for the places that the rover visits.</a:t>
            </a:r>
          </a:p>
          <a:p>
            <a:pPr marL="101600" indent="0">
              <a:lnSpc>
                <a:spcPct val="150000"/>
              </a:lnSpc>
              <a:buNone/>
            </a:pPr>
            <a:r>
              <a:rPr lang="en-US" sz="1800" b="1" dirty="0">
                <a:latin typeface="Times New Roman" panose="02020603050405020304" pitchFamily="18" charset="0"/>
                <a:ea typeface="Times New Roman" panose="02020603050405020304" pitchFamily="18" charset="0"/>
              </a:rPr>
              <a:t>9- Flutter application to control and monitor all tasks.</a:t>
            </a:r>
          </a:p>
          <a:p>
            <a:pPr marL="101600" indent="0">
              <a:lnSpc>
                <a:spcPct val="150000"/>
              </a:lnSpc>
              <a:buNone/>
            </a:pPr>
            <a:r>
              <a:rPr lang="en-US" sz="1800" b="1" dirty="0">
                <a:latin typeface="Times New Roman" panose="02020603050405020304" pitchFamily="18" charset="0"/>
                <a:ea typeface="Times New Roman" panose="02020603050405020304" pitchFamily="18" charset="0"/>
              </a:rPr>
              <a:t>10- firebase connections.</a:t>
            </a:r>
          </a:p>
        </p:txBody>
      </p:sp>
      <p:sp>
        <p:nvSpPr>
          <p:cNvPr id="4" name="Slide Number Placeholder 3">
            <a:extLst>
              <a:ext uri="{FF2B5EF4-FFF2-40B4-BE49-F238E27FC236}">
                <a16:creationId xmlns:a16="http://schemas.microsoft.com/office/drawing/2014/main" id="{4E32320B-A3A8-ECF5-AA3F-5684A8068AF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grpSp>
        <p:nvGrpSpPr>
          <p:cNvPr id="5" name="Google Shape;1144;p46">
            <a:extLst>
              <a:ext uri="{FF2B5EF4-FFF2-40B4-BE49-F238E27FC236}">
                <a16:creationId xmlns:a16="http://schemas.microsoft.com/office/drawing/2014/main" id="{E6AE173D-F59B-81E3-22E7-0577C0B86E7F}"/>
              </a:ext>
            </a:extLst>
          </p:cNvPr>
          <p:cNvGrpSpPr/>
          <p:nvPr/>
        </p:nvGrpSpPr>
        <p:grpSpPr>
          <a:xfrm>
            <a:off x="332682" y="575700"/>
            <a:ext cx="481593" cy="399950"/>
            <a:chOff x="3927500" y="301425"/>
            <a:chExt cx="461550" cy="411625"/>
          </a:xfrm>
        </p:grpSpPr>
        <p:sp>
          <p:nvSpPr>
            <p:cNvPr id="6" name="Google Shape;1145;p46">
              <a:extLst>
                <a:ext uri="{FF2B5EF4-FFF2-40B4-BE49-F238E27FC236}">
                  <a16:creationId xmlns:a16="http://schemas.microsoft.com/office/drawing/2014/main" id="{14F575AF-5CED-9BF8-AF83-E0989E976F7E}"/>
                </a:ext>
              </a:extLst>
            </p:cNvPr>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46;p46">
              <a:extLst>
                <a:ext uri="{FF2B5EF4-FFF2-40B4-BE49-F238E27FC236}">
                  <a16:creationId xmlns:a16="http://schemas.microsoft.com/office/drawing/2014/main" id="{9DFE1F5A-27E3-98F9-483A-CA40A972A5A3}"/>
                </a:ext>
              </a:extLst>
            </p:cNvPr>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47;p46">
              <a:extLst>
                <a:ext uri="{FF2B5EF4-FFF2-40B4-BE49-F238E27FC236}">
                  <a16:creationId xmlns:a16="http://schemas.microsoft.com/office/drawing/2014/main" id="{2BB9B588-2AE2-2545-6EFE-F92D8C0DBB94}"/>
                </a:ext>
              </a:extLst>
            </p:cNvPr>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48;p46">
              <a:extLst>
                <a:ext uri="{FF2B5EF4-FFF2-40B4-BE49-F238E27FC236}">
                  <a16:creationId xmlns:a16="http://schemas.microsoft.com/office/drawing/2014/main" id="{E21E7298-5341-3D6E-AB76-447120DAE75E}"/>
                </a:ext>
              </a:extLst>
            </p:cNvPr>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49;p46">
              <a:extLst>
                <a:ext uri="{FF2B5EF4-FFF2-40B4-BE49-F238E27FC236}">
                  <a16:creationId xmlns:a16="http://schemas.microsoft.com/office/drawing/2014/main" id="{43B5484A-452B-EBDB-2B10-B0B32ABAD520}"/>
                </a:ext>
              </a:extLst>
            </p:cNvPr>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50;p46">
              <a:extLst>
                <a:ext uri="{FF2B5EF4-FFF2-40B4-BE49-F238E27FC236}">
                  <a16:creationId xmlns:a16="http://schemas.microsoft.com/office/drawing/2014/main" id="{0D3B3EB1-6CCF-EEBE-A0C6-76C52902BFD3}"/>
                </a:ext>
              </a:extLst>
            </p:cNvPr>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1;p46">
              <a:extLst>
                <a:ext uri="{FF2B5EF4-FFF2-40B4-BE49-F238E27FC236}">
                  <a16:creationId xmlns:a16="http://schemas.microsoft.com/office/drawing/2014/main" id="{BB02E6CB-9CE9-8F05-6633-D6C445D927C9}"/>
                </a:ext>
              </a:extLst>
            </p:cNvPr>
            <p:cNvSpPr/>
            <p:nvPr/>
          </p:nvSpPr>
          <p:spPr>
            <a:xfrm>
              <a:off x="3970725" y="558375"/>
              <a:ext cx="1850" cy="12200"/>
            </a:xfrm>
            <a:custGeom>
              <a:avLst/>
              <a:gdLst/>
              <a:ahLst/>
              <a:cxnLst/>
              <a:rect l="l" t="t" r="r" b="b"/>
              <a:pathLst>
                <a:path w="74" h="488" fill="none" extrusionOk="0">
                  <a:moveTo>
                    <a:pt x="0" y="488"/>
                  </a:moveTo>
                  <a:lnTo>
                    <a:pt x="7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52;p46">
              <a:extLst>
                <a:ext uri="{FF2B5EF4-FFF2-40B4-BE49-F238E27FC236}">
                  <a16:creationId xmlns:a16="http://schemas.microsoft.com/office/drawing/2014/main" id="{5E537536-2A8A-DC26-579B-779C4AED4817}"/>
                </a:ext>
              </a:extLst>
            </p:cNvPr>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53;p46">
              <a:extLst>
                <a:ext uri="{FF2B5EF4-FFF2-40B4-BE49-F238E27FC236}">
                  <a16:creationId xmlns:a16="http://schemas.microsoft.com/office/drawing/2014/main" id="{114D5011-53C7-C091-F4B9-6CC2E28E0512}"/>
                </a:ext>
              </a:extLst>
            </p:cNvPr>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54;p46">
              <a:extLst>
                <a:ext uri="{FF2B5EF4-FFF2-40B4-BE49-F238E27FC236}">
                  <a16:creationId xmlns:a16="http://schemas.microsoft.com/office/drawing/2014/main" id="{B43A6945-9BCB-9051-70C9-F55474EE3504}"/>
                </a:ext>
              </a:extLst>
            </p:cNvPr>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55;p46">
              <a:extLst>
                <a:ext uri="{FF2B5EF4-FFF2-40B4-BE49-F238E27FC236}">
                  <a16:creationId xmlns:a16="http://schemas.microsoft.com/office/drawing/2014/main" id="{12766E58-4CDD-EFE0-2B82-D7A312A7DBED}"/>
                </a:ext>
              </a:extLst>
            </p:cNvPr>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56;p46">
              <a:extLst>
                <a:ext uri="{FF2B5EF4-FFF2-40B4-BE49-F238E27FC236}">
                  <a16:creationId xmlns:a16="http://schemas.microsoft.com/office/drawing/2014/main" id="{C7472C40-30A5-C005-8919-0155E3BDA3F9}"/>
                </a:ext>
              </a:extLst>
            </p:cNvPr>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57;p46">
              <a:extLst>
                <a:ext uri="{FF2B5EF4-FFF2-40B4-BE49-F238E27FC236}">
                  <a16:creationId xmlns:a16="http://schemas.microsoft.com/office/drawing/2014/main" id="{BDDB799B-85FD-BE82-B30D-23FD64F8759F}"/>
                </a:ext>
              </a:extLst>
            </p:cNvPr>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58;p46">
              <a:extLst>
                <a:ext uri="{FF2B5EF4-FFF2-40B4-BE49-F238E27FC236}">
                  <a16:creationId xmlns:a16="http://schemas.microsoft.com/office/drawing/2014/main" id="{C3FB74A3-C091-F2B1-CEC3-B662A374A7EC}"/>
                </a:ext>
              </a:extLst>
            </p:cNvPr>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59;p46">
              <a:extLst>
                <a:ext uri="{FF2B5EF4-FFF2-40B4-BE49-F238E27FC236}">
                  <a16:creationId xmlns:a16="http://schemas.microsoft.com/office/drawing/2014/main" id="{51345692-5893-6B71-9424-0B36CA99CBBF}"/>
                </a:ext>
              </a:extLst>
            </p:cNvPr>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60;p46">
              <a:extLst>
                <a:ext uri="{FF2B5EF4-FFF2-40B4-BE49-F238E27FC236}">
                  <a16:creationId xmlns:a16="http://schemas.microsoft.com/office/drawing/2014/main" id="{BBBAB10A-4D95-0D65-A8E0-F147D95D4ED9}"/>
                </a:ext>
              </a:extLst>
            </p:cNvPr>
            <p:cNvSpPr/>
            <p:nvPr/>
          </p:nvSpPr>
          <p:spPr>
            <a:xfrm>
              <a:off x="4141800" y="502975"/>
              <a:ext cx="3700" cy="11600"/>
            </a:xfrm>
            <a:custGeom>
              <a:avLst/>
              <a:gdLst/>
              <a:ahLst/>
              <a:cxnLst/>
              <a:rect l="l" t="t" r="r" b="b"/>
              <a:pathLst>
                <a:path w="148" h="464" fill="none" extrusionOk="0">
                  <a:moveTo>
                    <a:pt x="1" y="0"/>
                  </a:moveTo>
                  <a:lnTo>
                    <a:pt x="147" y="46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61;p46">
              <a:extLst>
                <a:ext uri="{FF2B5EF4-FFF2-40B4-BE49-F238E27FC236}">
                  <a16:creationId xmlns:a16="http://schemas.microsoft.com/office/drawing/2014/main" id="{6502FC2E-D956-7154-3E78-748F76D8EFA2}"/>
                </a:ext>
              </a:extLst>
            </p:cNvPr>
            <p:cNvSpPr/>
            <p:nvPr/>
          </p:nvSpPr>
          <p:spPr>
            <a:xfrm>
              <a:off x="4150950" y="533425"/>
              <a:ext cx="3675" cy="11575"/>
            </a:xfrm>
            <a:custGeom>
              <a:avLst/>
              <a:gdLst/>
              <a:ahLst/>
              <a:cxnLst/>
              <a:rect l="l" t="t" r="r" b="b"/>
              <a:pathLst>
                <a:path w="147" h="463" fill="none" extrusionOk="0">
                  <a:moveTo>
                    <a:pt x="0" y="0"/>
                  </a:moveTo>
                  <a:lnTo>
                    <a:pt x="146" y="46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62;p46">
              <a:extLst>
                <a:ext uri="{FF2B5EF4-FFF2-40B4-BE49-F238E27FC236}">
                  <a16:creationId xmlns:a16="http://schemas.microsoft.com/office/drawing/2014/main" id="{FE420F01-683D-27D8-B319-C885979EA172}"/>
                </a:ext>
              </a:extLst>
            </p:cNvPr>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63;p46">
              <a:extLst>
                <a:ext uri="{FF2B5EF4-FFF2-40B4-BE49-F238E27FC236}">
                  <a16:creationId xmlns:a16="http://schemas.microsoft.com/office/drawing/2014/main" id="{8B2CD546-14B1-4D72-086D-0AC682593AB6}"/>
                </a:ext>
              </a:extLst>
            </p:cNvPr>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64;p46">
              <a:extLst>
                <a:ext uri="{FF2B5EF4-FFF2-40B4-BE49-F238E27FC236}">
                  <a16:creationId xmlns:a16="http://schemas.microsoft.com/office/drawing/2014/main" id="{DF751593-5761-55BB-6617-C0C0F65DB5A2}"/>
                </a:ext>
              </a:extLst>
            </p:cNvPr>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65;p46">
              <a:extLst>
                <a:ext uri="{FF2B5EF4-FFF2-40B4-BE49-F238E27FC236}">
                  <a16:creationId xmlns:a16="http://schemas.microsoft.com/office/drawing/2014/main" id="{75CDBE6A-2B2C-3946-97BA-1EE23AB26664}"/>
                </a:ext>
              </a:extLst>
            </p:cNvPr>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66;p46">
              <a:extLst>
                <a:ext uri="{FF2B5EF4-FFF2-40B4-BE49-F238E27FC236}">
                  <a16:creationId xmlns:a16="http://schemas.microsoft.com/office/drawing/2014/main" id="{3890BEB4-537A-2437-EA49-D48C78A0C510}"/>
                </a:ext>
              </a:extLst>
            </p:cNvPr>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67;p46">
              <a:extLst>
                <a:ext uri="{FF2B5EF4-FFF2-40B4-BE49-F238E27FC236}">
                  <a16:creationId xmlns:a16="http://schemas.microsoft.com/office/drawing/2014/main" id="{1CE0CDEA-1B6D-123C-E2B1-001274FC54AB}"/>
                </a:ext>
              </a:extLst>
            </p:cNvPr>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68;p46">
              <a:extLst>
                <a:ext uri="{FF2B5EF4-FFF2-40B4-BE49-F238E27FC236}">
                  <a16:creationId xmlns:a16="http://schemas.microsoft.com/office/drawing/2014/main" id="{9D2FB377-F972-8F61-849B-29FED6549A88}"/>
                </a:ext>
              </a:extLst>
            </p:cNvPr>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69;p46">
              <a:extLst>
                <a:ext uri="{FF2B5EF4-FFF2-40B4-BE49-F238E27FC236}">
                  <a16:creationId xmlns:a16="http://schemas.microsoft.com/office/drawing/2014/main" id="{5DEC5870-D195-3B81-4CC1-36D2445CFEF1}"/>
                </a:ext>
              </a:extLst>
            </p:cNvPr>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70;p46">
              <a:extLst>
                <a:ext uri="{FF2B5EF4-FFF2-40B4-BE49-F238E27FC236}">
                  <a16:creationId xmlns:a16="http://schemas.microsoft.com/office/drawing/2014/main" id="{0986E5C1-9AEB-72CD-87F8-73878E745130}"/>
                </a:ext>
              </a:extLst>
            </p:cNvPr>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71;p46">
              <a:extLst>
                <a:ext uri="{FF2B5EF4-FFF2-40B4-BE49-F238E27FC236}">
                  <a16:creationId xmlns:a16="http://schemas.microsoft.com/office/drawing/2014/main" id="{412BB39C-6F8E-A897-6C0F-5A6AF3FD7CCF}"/>
                </a:ext>
              </a:extLst>
            </p:cNvPr>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39509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314A4-8E57-6972-D1F3-578DB90C2836}"/>
              </a:ext>
            </a:extLst>
          </p:cNvPr>
          <p:cNvSpPr>
            <a:spLocks noGrp="1"/>
          </p:cNvSpPr>
          <p:nvPr>
            <p:ph type="title"/>
          </p:nvPr>
        </p:nvSpPr>
        <p:spPr/>
        <p:txBody>
          <a:bodyPr/>
          <a:lstStyle/>
          <a:p>
            <a:r>
              <a:rPr lang="en-US" sz="2800" b="1" dirty="0">
                <a:latin typeface="Times New Roman" panose="02020603050405020304" pitchFamily="18" charset="0"/>
                <a:ea typeface="Times New Roman" panose="02020603050405020304" pitchFamily="18" charset="0"/>
              </a:rPr>
              <a:t>1- Connections to form rover</a:t>
            </a:r>
            <a:endParaRPr lang="en-US" sz="2800" dirty="0"/>
          </a:p>
        </p:txBody>
      </p:sp>
      <p:sp>
        <p:nvSpPr>
          <p:cNvPr id="4" name="Slide Number Placeholder 3">
            <a:extLst>
              <a:ext uri="{FF2B5EF4-FFF2-40B4-BE49-F238E27FC236}">
                <a16:creationId xmlns:a16="http://schemas.microsoft.com/office/drawing/2014/main" id="{89C062A6-C208-4043-4EDC-965E1E3FF35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7" name="TextBox 6">
            <a:extLst>
              <a:ext uri="{FF2B5EF4-FFF2-40B4-BE49-F238E27FC236}">
                <a16:creationId xmlns:a16="http://schemas.microsoft.com/office/drawing/2014/main" id="{87712A84-825D-AA52-2274-A1033DEA104A}"/>
              </a:ext>
            </a:extLst>
          </p:cNvPr>
          <p:cNvSpPr txBox="1"/>
          <p:nvPr/>
        </p:nvSpPr>
        <p:spPr>
          <a:xfrm>
            <a:off x="222428" y="1400221"/>
            <a:ext cx="3606816" cy="369331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00B0F0"/>
                </a:solidFill>
                <a:effectLst/>
                <a:uLnTx/>
                <a:uFillTx/>
                <a:latin typeface="Roboto Condensed Light"/>
                <a:ea typeface="Roboto Condensed Light"/>
                <a:cs typeface="Roboto Condensed Light"/>
                <a:sym typeface="Roboto Condensed Light"/>
              </a:rPr>
              <a:t>- Components:</a:t>
            </a:r>
            <a:endParaRPr lang="en-US" sz="2400" b="1" dirty="0">
              <a:solidFill>
                <a:srgbClr val="00B0F0"/>
              </a:solidFill>
              <a:latin typeface="Roboto Condensed" panose="02000000000000000000" pitchFamily="2" charset="0"/>
              <a:ea typeface="Roboto Condensed" panose="02000000000000000000" pitchFamily="2" charset="0"/>
              <a:cs typeface="Roboto Condensed" panose="02000000000000000000" pitchFamily="2" charset="0"/>
            </a:endParaRPr>
          </a:p>
          <a:p>
            <a:pPr lvl="3">
              <a:lnSpc>
                <a:spcPct val="200000"/>
              </a:lnSpc>
            </a:pPr>
            <a:r>
              <a:rPr lang="en-US" sz="1600" b="1" dirty="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1- Arduino Uno.</a:t>
            </a:r>
          </a:p>
          <a:p>
            <a:pPr lvl="3">
              <a:lnSpc>
                <a:spcPct val="200000"/>
              </a:lnSpc>
            </a:pPr>
            <a:r>
              <a:rPr lang="en-US" sz="1600" b="1" dirty="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2- Wheals and car kit.</a:t>
            </a:r>
          </a:p>
          <a:p>
            <a:pPr lvl="3">
              <a:lnSpc>
                <a:spcPct val="200000"/>
              </a:lnSpc>
            </a:pPr>
            <a:r>
              <a:rPr lang="en-US" sz="1600" b="1" dirty="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3- DC motors.</a:t>
            </a:r>
          </a:p>
          <a:p>
            <a:pPr lvl="3">
              <a:lnSpc>
                <a:spcPct val="200000"/>
              </a:lnSpc>
            </a:pPr>
            <a:r>
              <a:rPr lang="en-US" sz="1600" b="1" dirty="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4- Motors Driver.</a:t>
            </a:r>
          </a:p>
          <a:p>
            <a:pPr lvl="3">
              <a:lnSpc>
                <a:spcPct val="200000"/>
              </a:lnSpc>
            </a:pPr>
            <a:r>
              <a:rPr lang="en-US" sz="1600" b="1" dirty="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5-Ultrasonic sensors.</a:t>
            </a:r>
          </a:p>
          <a:p>
            <a:pPr lvl="3">
              <a:lnSpc>
                <a:spcPct val="200000"/>
              </a:lnSpc>
            </a:pPr>
            <a:r>
              <a:rPr lang="en-US" sz="1600" b="1" dirty="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6-Battary .</a:t>
            </a:r>
          </a:p>
          <a:p>
            <a:endParaRPr lang="en-US" sz="1800" b="1" dirty="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8" name="Picture 7" descr="A picture containing text&#10;&#10;Description automatically generated">
            <a:extLst>
              <a:ext uri="{FF2B5EF4-FFF2-40B4-BE49-F238E27FC236}">
                <a16:creationId xmlns:a16="http://schemas.microsoft.com/office/drawing/2014/main" id="{EC81048B-4E10-CBB0-F2DA-8ADC0D35CE6F}"/>
              </a:ext>
            </a:extLst>
          </p:cNvPr>
          <p:cNvPicPr>
            <a:picLocks noChangeAspect="1"/>
          </p:cNvPicPr>
          <p:nvPr/>
        </p:nvPicPr>
        <p:blipFill rotWithShape="1">
          <a:blip r:embed="rId2"/>
          <a:srcRect r="1963"/>
          <a:stretch/>
        </p:blipFill>
        <p:spPr>
          <a:xfrm>
            <a:off x="3829244" y="1612041"/>
            <a:ext cx="4954862" cy="2504171"/>
          </a:xfrm>
          <a:prstGeom prst="rect">
            <a:avLst/>
          </a:prstGeom>
          <a:ln>
            <a:noFill/>
          </a:ln>
          <a:effectLst>
            <a:softEdge rad="112500"/>
          </a:effectLst>
        </p:spPr>
      </p:pic>
    </p:spTree>
    <p:extLst>
      <p:ext uri="{BB962C8B-B14F-4D97-AF65-F5344CB8AC3E}">
        <p14:creationId xmlns:p14="http://schemas.microsoft.com/office/powerpoint/2010/main" val="18000823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9E25EE1-5E97-A406-EAB8-17B46EDD75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
        <p:nvSpPr>
          <p:cNvPr id="33" name="Slide Number Placeholder 2">
            <a:extLst>
              <a:ext uri="{FF2B5EF4-FFF2-40B4-BE49-F238E27FC236}">
                <a16:creationId xmlns:a16="http://schemas.microsoft.com/office/drawing/2014/main" id="{229726C4-2174-0B41-2E42-BEB51370DA1E}"/>
              </a:ext>
            </a:extLst>
          </p:cNvPr>
          <p:cNvSpPr txBox="1">
            <a:spLocks/>
          </p:cNvSpPr>
          <p:nvPr/>
        </p:nvSpPr>
        <p:spPr>
          <a:xfrm>
            <a:off x="7618000" y="4679944"/>
            <a:ext cx="1487400" cy="27215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1" i="0" u="none" strike="noStrike" cap="none">
                <a:solidFill>
                  <a:schemeClr val="lt1"/>
                </a:solidFill>
                <a:latin typeface="Roboto Condensed"/>
                <a:ea typeface="Roboto Condensed"/>
                <a:cs typeface="Roboto Condensed"/>
                <a:sym typeface="Roboto Condensed"/>
              </a:defRPr>
            </a:lvl1pPr>
            <a:lvl2pPr marR="0" lvl="1" algn="r" rtl="0">
              <a:lnSpc>
                <a:spcPct val="100000"/>
              </a:lnSpc>
              <a:spcBef>
                <a:spcPts val="0"/>
              </a:spcBef>
              <a:spcAft>
                <a:spcPts val="0"/>
              </a:spcAft>
              <a:buClr>
                <a:srgbClr val="000000"/>
              </a:buClr>
              <a:buFont typeface="Arial"/>
              <a:buNone/>
              <a:defRPr sz="1200" b="1" i="0" u="none" strike="noStrike" cap="none">
                <a:solidFill>
                  <a:schemeClr val="lt1"/>
                </a:solidFill>
                <a:latin typeface="Roboto Condensed"/>
                <a:ea typeface="Roboto Condensed"/>
                <a:cs typeface="Roboto Condensed"/>
                <a:sym typeface="Roboto Condensed"/>
              </a:defRPr>
            </a:lvl2pPr>
            <a:lvl3pPr marR="0" lvl="2" algn="r" rtl="0">
              <a:lnSpc>
                <a:spcPct val="100000"/>
              </a:lnSpc>
              <a:spcBef>
                <a:spcPts val="0"/>
              </a:spcBef>
              <a:spcAft>
                <a:spcPts val="0"/>
              </a:spcAft>
              <a:buClr>
                <a:srgbClr val="000000"/>
              </a:buClr>
              <a:buFont typeface="Arial"/>
              <a:buNone/>
              <a:defRPr sz="1200" b="1" i="0" u="none" strike="noStrike" cap="none">
                <a:solidFill>
                  <a:schemeClr val="lt1"/>
                </a:solidFill>
                <a:latin typeface="Roboto Condensed"/>
                <a:ea typeface="Roboto Condensed"/>
                <a:cs typeface="Roboto Condensed"/>
                <a:sym typeface="Roboto Condensed"/>
              </a:defRPr>
            </a:lvl3pPr>
            <a:lvl4pPr marR="0" lvl="3" algn="r" rtl="0">
              <a:lnSpc>
                <a:spcPct val="100000"/>
              </a:lnSpc>
              <a:spcBef>
                <a:spcPts val="0"/>
              </a:spcBef>
              <a:spcAft>
                <a:spcPts val="0"/>
              </a:spcAft>
              <a:buClr>
                <a:srgbClr val="000000"/>
              </a:buClr>
              <a:buFont typeface="Arial"/>
              <a:buNone/>
              <a:defRPr sz="1200" b="1" i="0" u="none" strike="noStrike" cap="none">
                <a:solidFill>
                  <a:schemeClr val="lt1"/>
                </a:solidFill>
                <a:latin typeface="Roboto Condensed"/>
                <a:ea typeface="Roboto Condensed"/>
                <a:cs typeface="Roboto Condensed"/>
                <a:sym typeface="Roboto Condensed"/>
              </a:defRPr>
            </a:lvl4pPr>
            <a:lvl5pPr marR="0" lvl="4" algn="r" rtl="0">
              <a:lnSpc>
                <a:spcPct val="100000"/>
              </a:lnSpc>
              <a:spcBef>
                <a:spcPts val="0"/>
              </a:spcBef>
              <a:spcAft>
                <a:spcPts val="0"/>
              </a:spcAft>
              <a:buClr>
                <a:srgbClr val="000000"/>
              </a:buClr>
              <a:buFont typeface="Arial"/>
              <a:buNone/>
              <a:defRPr sz="1200" b="1" i="0" u="none" strike="noStrike" cap="none">
                <a:solidFill>
                  <a:schemeClr val="lt1"/>
                </a:solidFill>
                <a:latin typeface="Roboto Condensed"/>
                <a:ea typeface="Roboto Condensed"/>
                <a:cs typeface="Roboto Condensed"/>
                <a:sym typeface="Roboto Condensed"/>
              </a:defRPr>
            </a:lvl5pPr>
            <a:lvl6pPr marR="0" lvl="5" algn="r" rtl="0">
              <a:lnSpc>
                <a:spcPct val="100000"/>
              </a:lnSpc>
              <a:spcBef>
                <a:spcPts val="0"/>
              </a:spcBef>
              <a:spcAft>
                <a:spcPts val="0"/>
              </a:spcAft>
              <a:buClr>
                <a:srgbClr val="000000"/>
              </a:buClr>
              <a:buFont typeface="Arial"/>
              <a:buNone/>
              <a:defRPr sz="1200" b="1" i="0" u="none" strike="noStrike" cap="none">
                <a:solidFill>
                  <a:schemeClr val="lt1"/>
                </a:solidFill>
                <a:latin typeface="Roboto Condensed"/>
                <a:ea typeface="Roboto Condensed"/>
                <a:cs typeface="Roboto Condensed"/>
                <a:sym typeface="Roboto Condensed"/>
              </a:defRPr>
            </a:lvl6pPr>
            <a:lvl7pPr marR="0" lvl="6" algn="r" rtl="0">
              <a:lnSpc>
                <a:spcPct val="100000"/>
              </a:lnSpc>
              <a:spcBef>
                <a:spcPts val="0"/>
              </a:spcBef>
              <a:spcAft>
                <a:spcPts val="0"/>
              </a:spcAft>
              <a:buClr>
                <a:srgbClr val="000000"/>
              </a:buClr>
              <a:buFont typeface="Arial"/>
              <a:buNone/>
              <a:defRPr sz="1200" b="1" i="0" u="none" strike="noStrike" cap="none">
                <a:solidFill>
                  <a:schemeClr val="lt1"/>
                </a:solidFill>
                <a:latin typeface="Roboto Condensed"/>
                <a:ea typeface="Roboto Condensed"/>
                <a:cs typeface="Roboto Condensed"/>
                <a:sym typeface="Roboto Condensed"/>
              </a:defRPr>
            </a:lvl7pPr>
            <a:lvl8pPr marR="0" lvl="7" algn="r" rtl="0">
              <a:lnSpc>
                <a:spcPct val="100000"/>
              </a:lnSpc>
              <a:spcBef>
                <a:spcPts val="0"/>
              </a:spcBef>
              <a:spcAft>
                <a:spcPts val="0"/>
              </a:spcAft>
              <a:buClr>
                <a:srgbClr val="000000"/>
              </a:buClr>
              <a:buFont typeface="Arial"/>
              <a:buNone/>
              <a:defRPr sz="1200" b="1" i="0" u="none" strike="noStrike" cap="none">
                <a:solidFill>
                  <a:schemeClr val="lt1"/>
                </a:solidFill>
                <a:latin typeface="Roboto Condensed"/>
                <a:ea typeface="Roboto Condensed"/>
                <a:cs typeface="Roboto Condensed"/>
                <a:sym typeface="Roboto Condensed"/>
              </a:defRPr>
            </a:lvl8pPr>
            <a:lvl9pPr marR="0" lvl="8" algn="r" rtl="0">
              <a:lnSpc>
                <a:spcPct val="100000"/>
              </a:lnSpc>
              <a:spcBef>
                <a:spcPts val="0"/>
              </a:spcBef>
              <a:spcAft>
                <a:spcPts val="0"/>
              </a:spcAft>
              <a:buClr>
                <a:srgbClr val="000000"/>
              </a:buClr>
              <a:buFont typeface="Arial"/>
              <a:buNone/>
              <a:defRPr sz="1200" b="1" i="0" u="none" strike="noStrike" cap="none">
                <a:solidFill>
                  <a:schemeClr val="lt1"/>
                </a:solidFill>
                <a:latin typeface="Roboto Condensed"/>
                <a:ea typeface="Roboto Condensed"/>
                <a:cs typeface="Roboto Condensed"/>
                <a:sym typeface="Roboto Condensed"/>
              </a:defRPr>
            </a:lvl9pPr>
          </a:lstStyle>
          <a:p>
            <a:endParaRPr lang="en" dirty="0"/>
          </a:p>
        </p:txBody>
      </p:sp>
      <p:sp>
        <p:nvSpPr>
          <p:cNvPr id="49" name="TextBox 48">
            <a:extLst>
              <a:ext uri="{FF2B5EF4-FFF2-40B4-BE49-F238E27FC236}">
                <a16:creationId xmlns:a16="http://schemas.microsoft.com/office/drawing/2014/main" id="{2E057820-3816-20D8-6254-5DB7F242014E}"/>
              </a:ext>
            </a:extLst>
          </p:cNvPr>
          <p:cNvSpPr txBox="1"/>
          <p:nvPr/>
        </p:nvSpPr>
        <p:spPr>
          <a:xfrm>
            <a:off x="-48364" y="1294349"/>
            <a:ext cx="458972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
                <a:srgbClr val="263248"/>
              </a:buClr>
              <a:buSzPts val="1100"/>
              <a:buFont typeface="Arial"/>
              <a:buNone/>
              <a:tabLst/>
              <a:defRPr/>
            </a:pPr>
            <a:r>
              <a:rPr kumimoji="0" lang="en-US" sz="3200" b="1" strike="noStrike" kern="0" cap="none" spc="0" normalizeH="0" baseline="0" noProof="0" dirty="0">
                <a:ln>
                  <a:noFill/>
                </a:ln>
                <a:solidFill>
                  <a:srgbClr val="FF9800"/>
                </a:solidFill>
                <a:uLnTx/>
                <a:uFillTx/>
                <a:latin typeface="Roboto Condensed Light"/>
                <a:ea typeface="Roboto Condensed Light"/>
                <a:cs typeface="Roboto Condensed Light"/>
                <a:sym typeface="Roboto Condensed Light"/>
              </a:rPr>
              <a:t>-  Movement </a:t>
            </a:r>
            <a:r>
              <a:rPr lang="en-US" sz="3200" b="1" dirty="0">
                <a:solidFill>
                  <a:srgbClr val="FF9800"/>
                </a:solidFill>
                <a:latin typeface="Roboto Condensed Light"/>
                <a:ea typeface="Roboto Condensed Light"/>
                <a:cs typeface="Roboto Condensed Light"/>
                <a:sym typeface="Roboto Condensed Light"/>
              </a:rPr>
              <a:t>M</a:t>
            </a:r>
            <a:r>
              <a:rPr kumimoji="0" lang="en-US" sz="3200" b="1" strike="noStrike" kern="0" cap="none" spc="0" normalizeH="0" baseline="0" noProof="0" dirty="0" err="1">
                <a:ln>
                  <a:noFill/>
                </a:ln>
                <a:solidFill>
                  <a:srgbClr val="FF9800"/>
                </a:solidFill>
                <a:uLnTx/>
                <a:uFillTx/>
                <a:latin typeface="Roboto Condensed Light"/>
                <a:ea typeface="Roboto Condensed Light"/>
                <a:cs typeface="Roboto Condensed Light"/>
                <a:sym typeface="Roboto Condensed Light"/>
              </a:rPr>
              <a:t>echanism</a:t>
            </a:r>
            <a:endParaRPr kumimoji="0" lang="en-US" sz="3200" b="1" strike="noStrike" kern="0" cap="none" spc="0" normalizeH="0" baseline="0" noProof="0" dirty="0">
              <a:ln>
                <a:noFill/>
              </a:ln>
              <a:solidFill>
                <a:srgbClr val="FF9800"/>
              </a:solidFill>
              <a:uLnTx/>
              <a:uFillTx/>
              <a:latin typeface="Roboto Condensed Light"/>
              <a:ea typeface="Roboto Condensed Light"/>
              <a:cs typeface="Roboto Condensed Light"/>
              <a:sym typeface="Roboto Condensed Light"/>
            </a:endParaRPr>
          </a:p>
        </p:txBody>
      </p:sp>
      <p:pic>
        <p:nvPicPr>
          <p:cNvPr id="32" name="Picture 31">
            <a:extLst>
              <a:ext uri="{FF2B5EF4-FFF2-40B4-BE49-F238E27FC236}">
                <a16:creationId xmlns:a16="http://schemas.microsoft.com/office/drawing/2014/main" id="{E9625546-92C7-D86C-67C4-F3C7551E5298}"/>
              </a:ext>
            </a:extLst>
          </p:cNvPr>
          <p:cNvPicPr>
            <a:picLocks noChangeAspect="1"/>
          </p:cNvPicPr>
          <p:nvPr/>
        </p:nvPicPr>
        <p:blipFill>
          <a:blip r:embed="rId2"/>
          <a:stretch>
            <a:fillRect/>
          </a:stretch>
        </p:blipFill>
        <p:spPr>
          <a:xfrm>
            <a:off x="3922667" y="1226820"/>
            <a:ext cx="1693273" cy="3946367"/>
          </a:xfrm>
          <a:prstGeom prst="rect">
            <a:avLst/>
          </a:prstGeom>
          <a:ln>
            <a:noFill/>
          </a:ln>
          <a:effectLst>
            <a:softEdge rad="112500"/>
          </a:effectLst>
        </p:spPr>
      </p:pic>
      <p:sp>
        <p:nvSpPr>
          <p:cNvPr id="35" name="TextBox 34">
            <a:extLst>
              <a:ext uri="{FF2B5EF4-FFF2-40B4-BE49-F238E27FC236}">
                <a16:creationId xmlns:a16="http://schemas.microsoft.com/office/drawing/2014/main" id="{C6427D58-AFF2-2BC5-0A13-6E9B4BBD31AB}"/>
              </a:ext>
            </a:extLst>
          </p:cNvPr>
          <p:cNvSpPr txBox="1"/>
          <p:nvPr/>
        </p:nvSpPr>
        <p:spPr>
          <a:xfrm>
            <a:off x="178122" y="1908890"/>
            <a:ext cx="458972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
                <a:srgbClr val="263248"/>
              </a:buClr>
              <a:buSzPts val="1100"/>
              <a:buFont typeface="Arial"/>
              <a:buNone/>
              <a:tabLst/>
              <a:defRPr/>
            </a:pPr>
            <a:r>
              <a:rPr lang="en-US" sz="2400" b="1" dirty="0">
                <a:solidFill>
                  <a:srgbClr val="00B0F0"/>
                </a:solidFill>
                <a:latin typeface="Roboto Condensed Light"/>
                <a:ea typeface="Roboto Condensed Light"/>
                <a:cs typeface="Roboto Condensed Light"/>
                <a:sym typeface="Roboto Condensed Light"/>
              </a:rPr>
              <a:t>- Algorithm (flow chart)</a:t>
            </a:r>
            <a:r>
              <a:rPr kumimoji="0" lang="en-US" sz="2400" b="1" i="0" u="none" strike="noStrike" kern="0" cap="none" spc="0" normalizeH="0" baseline="0" noProof="0" dirty="0">
                <a:ln>
                  <a:noFill/>
                </a:ln>
                <a:solidFill>
                  <a:srgbClr val="00B0F0"/>
                </a:solidFill>
                <a:effectLst/>
                <a:uLnTx/>
                <a:uFillTx/>
                <a:latin typeface="Roboto Condensed Light"/>
                <a:ea typeface="Roboto Condensed Light"/>
                <a:cs typeface="Roboto Condensed Light"/>
                <a:sym typeface="Roboto Condensed Light"/>
              </a:rPr>
              <a:t>:</a:t>
            </a:r>
          </a:p>
        </p:txBody>
      </p:sp>
      <p:pic>
        <p:nvPicPr>
          <p:cNvPr id="34" name="Picture 33" descr="A picture containing clothing, table, footwear, person&#10;&#10;Description automatically generated">
            <a:extLst>
              <a:ext uri="{FF2B5EF4-FFF2-40B4-BE49-F238E27FC236}">
                <a16:creationId xmlns:a16="http://schemas.microsoft.com/office/drawing/2014/main" id="{D7E9091B-4F67-5450-C79B-074DD7EE3295}"/>
              </a:ext>
            </a:extLst>
          </p:cNvPr>
          <p:cNvPicPr>
            <a:picLocks noChangeAspect="1"/>
          </p:cNvPicPr>
          <p:nvPr/>
        </p:nvPicPr>
        <p:blipFill>
          <a:blip r:embed="rId3"/>
          <a:stretch>
            <a:fillRect/>
          </a:stretch>
        </p:blipFill>
        <p:spPr>
          <a:xfrm>
            <a:off x="6406103" y="1516380"/>
            <a:ext cx="2423793" cy="2887979"/>
          </a:xfrm>
          <a:prstGeom prst="rect">
            <a:avLst/>
          </a:prstGeom>
          <a:ln>
            <a:noFill/>
          </a:ln>
          <a:effectLst>
            <a:softEdge rad="112500"/>
          </a:effectLst>
        </p:spPr>
      </p:pic>
      <p:sp>
        <p:nvSpPr>
          <p:cNvPr id="6" name="Title 1">
            <a:extLst>
              <a:ext uri="{FF2B5EF4-FFF2-40B4-BE49-F238E27FC236}">
                <a16:creationId xmlns:a16="http://schemas.microsoft.com/office/drawing/2014/main" id="{0A4995CE-2956-8EDB-594A-43420CB8C579}"/>
              </a:ext>
            </a:extLst>
          </p:cNvPr>
          <p:cNvSpPr>
            <a:spLocks noGrp="1"/>
          </p:cNvSpPr>
          <p:nvPr>
            <p:ph type="title"/>
          </p:nvPr>
        </p:nvSpPr>
        <p:spPr>
          <a:xfrm>
            <a:off x="-144780" y="342633"/>
            <a:ext cx="7002780" cy="793015"/>
          </a:xfrm>
        </p:spPr>
        <p:txBody>
          <a:bodyPr/>
          <a:lstStyle/>
          <a:p>
            <a:pPr marL="101600" indent="0">
              <a:lnSpc>
                <a:spcPct val="150000"/>
              </a:lnSpc>
              <a:buNone/>
            </a:pPr>
            <a:r>
              <a:rPr lang="en-US" sz="2400" b="1" dirty="0">
                <a:latin typeface="Times New Roman" panose="02020603050405020304" pitchFamily="18" charset="0"/>
                <a:ea typeface="Times New Roman" panose="02020603050405020304" pitchFamily="18" charset="0"/>
              </a:rPr>
              <a:t>2- Arduino role for Self Diving mechanism.</a:t>
            </a:r>
          </a:p>
        </p:txBody>
      </p:sp>
    </p:spTree>
    <p:extLst>
      <p:ext uri="{BB962C8B-B14F-4D97-AF65-F5344CB8AC3E}">
        <p14:creationId xmlns:p14="http://schemas.microsoft.com/office/powerpoint/2010/main" val="550465969"/>
      </p:ext>
    </p:extLst>
  </p:cSld>
  <p:clrMapOvr>
    <a:masterClrMapping/>
  </p:clrMapOvr>
  <p:transition>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C1F6E457-DD0B-DE2C-191A-D161ABE71F52}"/>
              </a:ext>
            </a:extLst>
          </p:cNvPr>
          <p:cNvPicPr>
            <a:picLocks noChangeAspect="1"/>
          </p:cNvPicPr>
          <p:nvPr/>
        </p:nvPicPr>
        <p:blipFill rotWithShape="1">
          <a:blip r:embed="rId3"/>
          <a:srcRect l="4034" t="4143" r="1698"/>
          <a:stretch/>
        </p:blipFill>
        <p:spPr>
          <a:xfrm>
            <a:off x="1119963" y="652131"/>
            <a:ext cx="6904073" cy="4491369"/>
          </a:xfrm>
          <a:prstGeom prst="rect">
            <a:avLst/>
          </a:prstGeom>
        </p:spPr>
      </p:pic>
      <p:sp>
        <p:nvSpPr>
          <p:cNvPr id="4" name="TextBox 3">
            <a:extLst>
              <a:ext uri="{FF2B5EF4-FFF2-40B4-BE49-F238E27FC236}">
                <a16:creationId xmlns:a16="http://schemas.microsoft.com/office/drawing/2014/main" id="{CE309866-C2A4-D9AB-8B45-BCB520F543DC}"/>
              </a:ext>
            </a:extLst>
          </p:cNvPr>
          <p:cNvSpPr txBox="1"/>
          <p:nvPr/>
        </p:nvSpPr>
        <p:spPr>
          <a:xfrm>
            <a:off x="3058631" y="128911"/>
            <a:ext cx="3026736"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
                <a:srgbClr val="263248"/>
              </a:buClr>
              <a:buSzPts val="1100"/>
              <a:buFont typeface="Arial"/>
              <a:buNone/>
              <a:tabLst/>
              <a:defRPr/>
            </a:pPr>
            <a:r>
              <a:rPr lang="en-US" sz="3200" b="1" u="sng" dirty="0">
                <a:solidFill>
                  <a:srgbClr val="FF9800"/>
                </a:solidFill>
                <a:latin typeface="Roboto Condensed Light"/>
                <a:ea typeface="Roboto Condensed Light"/>
                <a:cs typeface="Roboto Condensed Light"/>
                <a:sym typeface="Roboto Condensed Light"/>
              </a:rPr>
              <a:t>- Arduino Tasks</a:t>
            </a:r>
            <a:r>
              <a:rPr kumimoji="0" lang="en-US" sz="3200" b="1" i="0" u="sng" strike="noStrike" kern="0" cap="none" spc="0" normalizeH="0" baseline="0" noProof="0" dirty="0">
                <a:ln>
                  <a:noFill/>
                </a:ln>
                <a:solidFill>
                  <a:srgbClr val="FF9800"/>
                </a:solidFill>
                <a:effectLst/>
                <a:uLnTx/>
                <a:uFillTx/>
                <a:latin typeface="Roboto Condensed Light"/>
                <a:ea typeface="Roboto Condensed Light"/>
                <a:cs typeface="Roboto Condensed Light"/>
                <a:sym typeface="Roboto Condensed Light"/>
              </a:rPr>
              <a:t>:</a:t>
            </a:r>
          </a:p>
        </p:txBody>
      </p:sp>
    </p:spTree>
    <p:extLst>
      <p:ext uri="{BB962C8B-B14F-4D97-AF65-F5344CB8AC3E}">
        <p14:creationId xmlns:p14="http://schemas.microsoft.com/office/powerpoint/2010/main" val="1541365986"/>
      </p:ext>
    </p:extLst>
  </p:cSld>
  <p:clrMapOvr>
    <a:masterClrMapping/>
  </p:clrMapOvr>
  <p:transition>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A8-D492-873B-F1F6-AA413D2C9F87}"/>
              </a:ext>
            </a:extLst>
          </p:cNvPr>
          <p:cNvSpPr>
            <a:spLocks noGrp="1"/>
          </p:cNvSpPr>
          <p:nvPr>
            <p:ph type="title"/>
          </p:nvPr>
        </p:nvSpPr>
        <p:spPr>
          <a:xfrm>
            <a:off x="0" y="392575"/>
            <a:ext cx="8071555" cy="766200"/>
          </a:xfrm>
        </p:spPr>
        <p:txBody>
          <a:bodyPr/>
          <a:lstStyle/>
          <a:p>
            <a:r>
              <a:rPr lang="en-US" sz="2800" b="1" dirty="0">
                <a:effectLst/>
                <a:latin typeface="Times New Roman" panose="02020603050405020304" pitchFamily="18" charset="0"/>
                <a:ea typeface="Times New Roman" panose="02020603050405020304" pitchFamily="18" charset="0"/>
              </a:rPr>
              <a:t>3- Collecting data from environment.</a:t>
            </a:r>
            <a:endParaRPr lang="en-US" sz="2800" dirty="0"/>
          </a:p>
        </p:txBody>
      </p:sp>
      <p:sp>
        <p:nvSpPr>
          <p:cNvPr id="4" name="Slide Number Placeholder 3">
            <a:extLst>
              <a:ext uri="{FF2B5EF4-FFF2-40B4-BE49-F238E27FC236}">
                <a16:creationId xmlns:a16="http://schemas.microsoft.com/office/drawing/2014/main" id="{68F2CF13-AC1D-63EF-A85E-E5F64D42E2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
        <p:nvSpPr>
          <p:cNvPr id="7" name="Text Placeholder 2">
            <a:extLst>
              <a:ext uri="{FF2B5EF4-FFF2-40B4-BE49-F238E27FC236}">
                <a16:creationId xmlns:a16="http://schemas.microsoft.com/office/drawing/2014/main" id="{0C5A10A0-66F5-DCF9-4411-8D9EFCE4833A}"/>
              </a:ext>
            </a:extLst>
          </p:cNvPr>
          <p:cNvSpPr>
            <a:spLocks noGrp="1"/>
          </p:cNvSpPr>
          <p:nvPr>
            <p:ph type="body" idx="1"/>
          </p:nvPr>
        </p:nvSpPr>
        <p:spPr>
          <a:xfrm>
            <a:off x="-38600" y="891822"/>
            <a:ext cx="9144000" cy="4515556"/>
          </a:xfrm>
        </p:spPr>
        <p:txBody>
          <a:bodyPr/>
          <a:lstStyle/>
          <a:p>
            <a:pPr marL="387350" indent="-285750">
              <a:lnSpc>
                <a:spcPct val="150000"/>
              </a:lnSpc>
              <a:buFontTx/>
              <a:buChar char="-"/>
            </a:pPr>
            <a:r>
              <a:rPr lang="en-US" sz="1800" b="1" dirty="0">
                <a:effectLst/>
                <a:latin typeface="Times New Roman" panose="02020603050405020304" pitchFamily="18" charset="0"/>
                <a:ea typeface="Times New Roman" panose="02020603050405020304" pitchFamily="18" charset="0"/>
              </a:rPr>
              <a:t>Collecting data from environment by sensors measurements</a:t>
            </a:r>
          </a:p>
          <a:p>
            <a:pPr marL="101600" indent="0">
              <a:lnSpc>
                <a:spcPct val="150000"/>
              </a:lnSpc>
              <a:buNone/>
            </a:pPr>
            <a:r>
              <a:rPr lang="en-US" sz="1800" b="1" dirty="0">
                <a:effectLst/>
                <a:latin typeface="Times New Roman" panose="02020603050405020304" pitchFamily="18" charset="0"/>
                <a:ea typeface="Times New Roman" panose="02020603050405020304" pitchFamily="18" charset="0"/>
              </a:rPr>
              <a:t>1- Temperature, Humidity (DH11) sensor</a:t>
            </a:r>
            <a:endParaRPr lang="en-US" sz="1800" b="1" dirty="0">
              <a:latin typeface="Times New Roman" panose="02020603050405020304" pitchFamily="18" charset="0"/>
              <a:ea typeface="Times New Roman" panose="02020603050405020304" pitchFamily="18" charset="0"/>
            </a:endParaRPr>
          </a:p>
          <a:p>
            <a:pPr marL="101600" indent="0">
              <a:lnSpc>
                <a:spcPct val="150000"/>
              </a:lnSpc>
              <a:buNone/>
            </a:pPr>
            <a:r>
              <a:rPr lang="en-US" sz="1800" b="1" dirty="0">
                <a:effectLst/>
                <a:latin typeface="Times New Roman" panose="02020603050405020304" pitchFamily="18" charset="0"/>
                <a:ea typeface="Times New Roman" panose="02020603050405020304" pitchFamily="18" charset="0"/>
              </a:rPr>
              <a:t>2- Ultrasonic sensor</a:t>
            </a:r>
          </a:p>
          <a:p>
            <a:pPr marL="101600" indent="0">
              <a:lnSpc>
                <a:spcPct val="150000"/>
              </a:lnSpc>
              <a:buNone/>
            </a:pPr>
            <a:r>
              <a:rPr lang="en-US" sz="1800" b="1" dirty="0">
                <a:effectLst/>
                <a:latin typeface="Times New Roman" panose="02020603050405020304" pitchFamily="18" charset="0"/>
                <a:ea typeface="Times New Roman" panose="02020603050405020304" pitchFamily="18" charset="0"/>
              </a:rPr>
              <a:t>3- Light sensor</a:t>
            </a:r>
            <a:endParaRPr lang="en-US" sz="1800" b="1" dirty="0">
              <a:latin typeface="Times New Roman" panose="02020603050405020304" pitchFamily="18" charset="0"/>
              <a:ea typeface="Times New Roman" panose="02020603050405020304" pitchFamily="18" charset="0"/>
            </a:endParaRPr>
          </a:p>
          <a:p>
            <a:pPr marL="101600" indent="0">
              <a:lnSpc>
                <a:spcPct val="150000"/>
              </a:lnSpc>
              <a:buNone/>
            </a:pPr>
            <a:r>
              <a:rPr lang="en-US" sz="1800" b="1" dirty="0">
                <a:effectLst/>
                <a:latin typeface="Times New Roman" panose="02020603050405020304" pitchFamily="18" charset="0"/>
                <a:ea typeface="Times New Roman" panose="02020603050405020304" pitchFamily="18" charset="0"/>
              </a:rPr>
              <a:t>4- Gyroscope sensor</a:t>
            </a:r>
          </a:p>
          <a:p>
            <a:pPr marL="101600" indent="0">
              <a:lnSpc>
                <a:spcPct val="150000"/>
              </a:lnSpc>
              <a:buNone/>
            </a:pPr>
            <a:r>
              <a:rPr lang="en-US" sz="1800" b="1" dirty="0">
                <a:effectLst/>
                <a:latin typeface="Times New Roman" panose="02020603050405020304" pitchFamily="18" charset="0"/>
                <a:ea typeface="Times New Roman" panose="02020603050405020304" pitchFamily="18" charset="0"/>
              </a:rPr>
              <a:t>5- Speed sensor</a:t>
            </a:r>
          </a:p>
          <a:p>
            <a:endParaRPr lang="en-US" sz="1600" dirty="0"/>
          </a:p>
        </p:txBody>
      </p:sp>
      <p:pic>
        <p:nvPicPr>
          <p:cNvPr id="9" name="Picture 8" descr="A picture containing LEGO&#10;&#10;Description automatically generated">
            <a:extLst>
              <a:ext uri="{FF2B5EF4-FFF2-40B4-BE49-F238E27FC236}">
                <a16:creationId xmlns:a16="http://schemas.microsoft.com/office/drawing/2014/main" id="{B85E72B9-3272-43DF-7762-F5F94F9F1534}"/>
              </a:ext>
            </a:extLst>
          </p:cNvPr>
          <p:cNvPicPr>
            <a:picLocks noChangeAspect="1"/>
          </p:cNvPicPr>
          <p:nvPr/>
        </p:nvPicPr>
        <p:blipFill>
          <a:blip r:embed="rId2"/>
          <a:stretch>
            <a:fillRect/>
          </a:stretch>
        </p:blipFill>
        <p:spPr>
          <a:xfrm>
            <a:off x="7153275" y="642043"/>
            <a:ext cx="1381125" cy="1033463"/>
          </a:xfrm>
          <a:prstGeom prst="rect">
            <a:avLst/>
          </a:prstGeom>
        </p:spPr>
      </p:pic>
      <p:pic>
        <p:nvPicPr>
          <p:cNvPr id="11" name="Picture 10" descr="A close-up of a device&#10;&#10;Description automatically generated with medium confidence">
            <a:extLst>
              <a:ext uri="{FF2B5EF4-FFF2-40B4-BE49-F238E27FC236}">
                <a16:creationId xmlns:a16="http://schemas.microsoft.com/office/drawing/2014/main" id="{35A9AE9C-6D94-E404-15E8-BBBE7AEEF748}"/>
              </a:ext>
            </a:extLst>
          </p:cNvPr>
          <p:cNvPicPr>
            <a:picLocks noChangeAspect="1"/>
          </p:cNvPicPr>
          <p:nvPr/>
        </p:nvPicPr>
        <p:blipFill>
          <a:blip r:embed="rId3"/>
          <a:stretch>
            <a:fillRect/>
          </a:stretch>
        </p:blipFill>
        <p:spPr>
          <a:xfrm>
            <a:off x="6606907" y="3021264"/>
            <a:ext cx="1624028" cy="1624028"/>
          </a:xfrm>
          <a:prstGeom prst="rect">
            <a:avLst/>
          </a:prstGeom>
        </p:spPr>
      </p:pic>
      <p:pic>
        <p:nvPicPr>
          <p:cNvPr id="13" name="Picture 12" descr="A close-up of a chip&#10;&#10;Description automatically generated with low confidence">
            <a:extLst>
              <a:ext uri="{FF2B5EF4-FFF2-40B4-BE49-F238E27FC236}">
                <a16:creationId xmlns:a16="http://schemas.microsoft.com/office/drawing/2014/main" id="{1F5BE81D-78A6-812E-FDBE-8328C2F81F8E}"/>
              </a:ext>
            </a:extLst>
          </p:cNvPr>
          <p:cNvPicPr>
            <a:picLocks noChangeAspect="1"/>
          </p:cNvPicPr>
          <p:nvPr/>
        </p:nvPicPr>
        <p:blipFill>
          <a:blip r:embed="rId4"/>
          <a:stretch>
            <a:fillRect/>
          </a:stretch>
        </p:blipFill>
        <p:spPr>
          <a:xfrm>
            <a:off x="4408477" y="3309466"/>
            <a:ext cx="1839439" cy="1319598"/>
          </a:xfrm>
          <a:prstGeom prst="rect">
            <a:avLst/>
          </a:prstGeom>
        </p:spPr>
      </p:pic>
      <p:pic>
        <p:nvPicPr>
          <p:cNvPr id="15" name="Picture 14" descr="A close-up of a blue circuit board&#10;&#10;Description automatically generated with medium confidence">
            <a:extLst>
              <a:ext uri="{FF2B5EF4-FFF2-40B4-BE49-F238E27FC236}">
                <a16:creationId xmlns:a16="http://schemas.microsoft.com/office/drawing/2014/main" id="{970049CB-B42E-4A79-FBE5-F38AAA1B8BD6}"/>
              </a:ext>
            </a:extLst>
          </p:cNvPr>
          <p:cNvPicPr>
            <a:picLocks noChangeAspect="1"/>
          </p:cNvPicPr>
          <p:nvPr/>
        </p:nvPicPr>
        <p:blipFill>
          <a:blip r:embed="rId5"/>
          <a:stretch>
            <a:fillRect/>
          </a:stretch>
        </p:blipFill>
        <p:spPr>
          <a:xfrm>
            <a:off x="7507269" y="1855372"/>
            <a:ext cx="1344943" cy="1064530"/>
          </a:xfrm>
          <a:prstGeom prst="rect">
            <a:avLst/>
          </a:prstGeom>
        </p:spPr>
      </p:pic>
      <p:pic>
        <p:nvPicPr>
          <p:cNvPr id="17" name="Picture 16" descr="A picture containing electronics, circuit component, electronic engineering, electronic component&#10;&#10;Description automatically generated">
            <a:extLst>
              <a:ext uri="{FF2B5EF4-FFF2-40B4-BE49-F238E27FC236}">
                <a16:creationId xmlns:a16="http://schemas.microsoft.com/office/drawing/2014/main" id="{60EA13DE-8C42-06B0-86B6-E0568D6B9352}"/>
              </a:ext>
            </a:extLst>
          </p:cNvPr>
          <p:cNvPicPr>
            <a:picLocks noChangeAspect="1"/>
          </p:cNvPicPr>
          <p:nvPr/>
        </p:nvPicPr>
        <p:blipFill>
          <a:blip r:embed="rId6"/>
          <a:stretch>
            <a:fillRect/>
          </a:stretch>
        </p:blipFill>
        <p:spPr>
          <a:xfrm>
            <a:off x="2364434" y="3049545"/>
            <a:ext cx="1839439" cy="1839439"/>
          </a:xfrm>
          <a:prstGeom prst="rect">
            <a:avLst/>
          </a:prstGeom>
        </p:spPr>
      </p:pic>
    </p:spTree>
    <p:extLst>
      <p:ext uri="{BB962C8B-B14F-4D97-AF65-F5344CB8AC3E}">
        <p14:creationId xmlns:p14="http://schemas.microsoft.com/office/powerpoint/2010/main" val="868624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9E25EE1-5E97-A406-EAB8-17B46EDD75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
        <p:nvSpPr>
          <p:cNvPr id="33" name="Slide Number Placeholder 2">
            <a:extLst>
              <a:ext uri="{FF2B5EF4-FFF2-40B4-BE49-F238E27FC236}">
                <a16:creationId xmlns:a16="http://schemas.microsoft.com/office/drawing/2014/main" id="{229726C4-2174-0B41-2E42-BEB51370DA1E}"/>
              </a:ext>
            </a:extLst>
          </p:cNvPr>
          <p:cNvSpPr txBox="1">
            <a:spLocks/>
          </p:cNvSpPr>
          <p:nvPr/>
        </p:nvSpPr>
        <p:spPr>
          <a:xfrm>
            <a:off x="7618000" y="4679944"/>
            <a:ext cx="1487400" cy="27215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1" i="0" u="none" strike="noStrike" cap="none">
                <a:solidFill>
                  <a:schemeClr val="lt1"/>
                </a:solidFill>
                <a:latin typeface="Roboto Condensed"/>
                <a:ea typeface="Roboto Condensed"/>
                <a:cs typeface="Roboto Condensed"/>
                <a:sym typeface="Roboto Condensed"/>
              </a:defRPr>
            </a:lvl1pPr>
            <a:lvl2pPr marR="0" lvl="1" algn="r" rtl="0">
              <a:lnSpc>
                <a:spcPct val="100000"/>
              </a:lnSpc>
              <a:spcBef>
                <a:spcPts val="0"/>
              </a:spcBef>
              <a:spcAft>
                <a:spcPts val="0"/>
              </a:spcAft>
              <a:buClr>
                <a:srgbClr val="000000"/>
              </a:buClr>
              <a:buFont typeface="Arial"/>
              <a:buNone/>
              <a:defRPr sz="1200" b="1" i="0" u="none" strike="noStrike" cap="none">
                <a:solidFill>
                  <a:schemeClr val="lt1"/>
                </a:solidFill>
                <a:latin typeface="Roboto Condensed"/>
                <a:ea typeface="Roboto Condensed"/>
                <a:cs typeface="Roboto Condensed"/>
                <a:sym typeface="Roboto Condensed"/>
              </a:defRPr>
            </a:lvl2pPr>
            <a:lvl3pPr marR="0" lvl="2" algn="r" rtl="0">
              <a:lnSpc>
                <a:spcPct val="100000"/>
              </a:lnSpc>
              <a:spcBef>
                <a:spcPts val="0"/>
              </a:spcBef>
              <a:spcAft>
                <a:spcPts val="0"/>
              </a:spcAft>
              <a:buClr>
                <a:srgbClr val="000000"/>
              </a:buClr>
              <a:buFont typeface="Arial"/>
              <a:buNone/>
              <a:defRPr sz="1200" b="1" i="0" u="none" strike="noStrike" cap="none">
                <a:solidFill>
                  <a:schemeClr val="lt1"/>
                </a:solidFill>
                <a:latin typeface="Roboto Condensed"/>
                <a:ea typeface="Roboto Condensed"/>
                <a:cs typeface="Roboto Condensed"/>
                <a:sym typeface="Roboto Condensed"/>
              </a:defRPr>
            </a:lvl3pPr>
            <a:lvl4pPr marR="0" lvl="3" algn="r" rtl="0">
              <a:lnSpc>
                <a:spcPct val="100000"/>
              </a:lnSpc>
              <a:spcBef>
                <a:spcPts val="0"/>
              </a:spcBef>
              <a:spcAft>
                <a:spcPts val="0"/>
              </a:spcAft>
              <a:buClr>
                <a:srgbClr val="000000"/>
              </a:buClr>
              <a:buFont typeface="Arial"/>
              <a:buNone/>
              <a:defRPr sz="1200" b="1" i="0" u="none" strike="noStrike" cap="none">
                <a:solidFill>
                  <a:schemeClr val="lt1"/>
                </a:solidFill>
                <a:latin typeface="Roboto Condensed"/>
                <a:ea typeface="Roboto Condensed"/>
                <a:cs typeface="Roboto Condensed"/>
                <a:sym typeface="Roboto Condensed"/>
              </a:defRPr>
            </a:lvl4pPr>
            <a:lvl5pPr marR="0" lvl="4" algn="r" rtl="0">
              <a:lnSpc>
                <a:spcPct val="100000"/>
              </a:lnSpc>
              <a:spcBef>
                <a:spcPts val="0"/>
              </a:spcBef>
              <a:spcAft>
                <a:spcPts val="0"/>
              </a:spcAft>
              <a:buClr>
                <a:srgbClr val="000000"/>
              </a:buClr>
              <a:buFont typeface="Arial"/>
              <a:buNone/>
              <a:defRPr sz="1200" b="1" i="0" u="none" strike="noStrike" cap="none">
                <a:solidFill>
                  <a:schemeClr val="lt1"/>
                </a:solidFill>
                <a:latin typeface="Roboto Condensed"/>
                <a:ea typeface="Roboto Condensed"/>
                <a:cs typeface="Roboto Condensed"/>
                <a:sym typeface="Roboto Condensed"/>
              </a:defRPr>
            </a:lvl5pPr>
            <a:lvl6pPr marR="0" lvl="5" algn="r" rtl="0">
              <a:lnSpc>
                <a:spcPct val="100000"/>
              </a:lnSpc>
              <a:spcBef>
                <a:spcPts val="0"/>
              </a:spcBef>
              <a:spcAft>
                <a:spcPts val="0"/>
              </a:spcAft>
              <a:buClr>
                <a:srgbClr val="000000"/>
              </a:buClr>
              <a:buFont typeface="Arial"/>
              <a:buNone/>
              <a:defRPr sz="1200" b="1" i="0" u="none" strike="noStrike" cap="none">
                <a:solidFill>
                  <a:schemeClr val="lt1"/>
                </a:solidFill>
                <a:latin typeface="Roboto Condensed"/>
                <a:ea typeface="Roboto Condensed"/>
                <a:cs typeface="Roboto Condensed"/>
                <a:sym typeface="Roboto Condensed"/>
              </a:defRPr>
            </a:lvl6pPr>
            <a:lvl7pPr marR="0" lvl="6" algn="r" rtl="0">
              <a:lnSpc>
                <a:spcPct val="100000"/>
              </a:lnSpc>
              <a:spcBef>
                <a:spcPts val="0"/>
              </a:spcBef>
              <a:spcAft>
                <a:spcPts val="0"/>
              </a:spcAft>
              <a:buClr>
                <a:srgbClr val="000000"/>
              </a:buClr>
              <a:buFont typeface="Arial"/>
              <a:buNone/>
              <a:defRPr sz="1200" b="1" i="0" u="none" strike="noStrike" cap="none">
                <a:solidFill>
                  <a:schemeClr val="lt1"/>
                </a:solidFill>
                <a:latin typeface="Roboto Condensed"/>
                <a:ea typeface="Roboto Condensed"/>
                <a:cs typeface="Roboto Condensed"/>
                <a:sym typeface="Roboto Condensed"/>
              </a:defRPr>
            </a:lvl7pPr>
            <a:lvl8pPr marR="0" lvl="7" algn="r" rtl="0">
              <a:lnSpc>
                <a:spcPct val="100000"/>
              </a:lnSpc>
              <a:spcBef>
                <a:spcPts val="0"/>
              </a:spcBef>
              <a:spcAft>
                <a:spcPts val="0"/>
              </a:spcAft>
              <a:buClr>
                <a:srgbClr val="000000"/>
              </a:buClr>
              <a:buFont typeface="Arial"/>
              <a:buNone/>
              <a:defRPr sz="1200" b="1" i="0" u="none" strike="noStrike" cap="none">
                <a:solidFill>
                  <a:schemeClr val="lt1"/>
                </a:solidFill>
                <a:latin typeface="Roboto Condensed"/>
                <a:ea typeface="Roboto Condensed"/>
                <a:cs typeface="Roboto Condensed"/>
                <a:sym typeface="Roboto Condensed"/>
              </a:defRPr>
            </a:lvl8pPr>
            <a:lvl9pPr marR="0" lvl="8" algn="r" rtl="0">
              <a:lnSpc>
                <a:spcPct val="100000"/>
              </a:lnSpc>
              <a:spcBef>
                <a:spcPts val="0"/>
              </a:spcBef>
              <a:spcAft>
                <a:spcPts val="0"/>
              </a:spcAft>
              <a:buClr>
                <a:srgbClr val="000000"/>
              </a:buClr>
              <a:buFont typeface="Arial"/>
              <a:buNone/>
              <a:defRPr sz="1200" b="1" i="0" u="none" strike="noStrike" cap="none">
                <a:solidFill>
                  <a:schemeClr val="lt1"/>
                </a:solidFill>
                <a:latin typeface="Roboto Condensed"/>
                <a:ea typeface="Roboto Condensed"/>
                <a:cs typeface="Roboto Condensed"/>
                <a:sym typeface="Roboto Condensed"/>
              </a:defRPr>
            </a:lvl9pPr>
          </a:lstStyle>
          <a:p>
            <a:endParaRPr lang="en" dirty="0"/>
          </a:p>
        </p:txBody>
      </p:sp>
      <p:pic>
        <p:nvPicPr>
          <p:cNvPr id="35" name="Picture 4" descr="Raspberry Pi 4 Model B 8GB - FILAFILL">
            <a:extLst>
              <a:ext uri="{FF2B5EF4-FFF2-40B4-BE49-F238E27FC236}">
                <a16:creationId xmlns:a16="http://schemas.microsoft.com/office/drawing/2014/main" id="{44D21E1D-25AC-1630-B5A0-4D68901A30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075" b="12313"/>
          <a:stretch/>
        </p:blipFill>
        <p:spPr bwMode="auto">
          <a:xfrm>
            <a:off x="6495311" y="683592"/>
            <a:ext cx="2500178" cy="17164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F10AC3B-9DB7-12AB-DF95-4B2DC9EF9BE5}"/>
              </a:ext>
            </a:extLst>
          </p:cNvPr>
          <p:cNvSpPr txBox="1"/>
          <p:nvPr/>
        </p:nvSpPr>
        <p:spPr>
          <a:xfrm>
            <a:off x="481265" y="2003802"/>
            <a:ext cx="4399072" cy="1908215"/>
          </a:xfrm>
          <a:prstGeom prst="rect">
            <a:avLst/>
          </a:prstGeom>
          <a:noFill/>
        </p:spPr>
        <p:txBody>
          <a:bodyPr wrap="square">
            <a:spAutoFit/>
          </a:bodyPr>
          <a:lstStyle/>
          <a:p>
            <a:r>
              <a:rPr kumimoji="0" lang="en-US" sz="2800" b="1" i="0" u="none" strike="noStrike" kern="0" cap="none" spc="0" normalizeH="0" baseline="0" noProof="0" dirty="0">
                <a:ln>
                  <a:noFill/>
                </a:ln>
                <a:solidFill>
                  <a:srgbClr val="FF9800"/>
                </a:solidFill>
                <a:effectLst/>
                <a:uLnTx/>
                <a:uFillTx/>
                <a:latin typeface="Roboto Condensed Light"/>
                <a:ea typeface="Roboto Condensed Light"/>
                <a:cs typeface="Roboto Condensed Light"/>
                <a:sym typeface="Roboto Condensed Light"/>
              </a:rPr>
              <a:t>- Components:</a:t>
            </a:r>
          </a:p>
          <a:p>
            <a:r>
              <a:rPr lang="en-US" sz="1600" b="1" dirty="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     1- Raspberry PI 4 model B 8 GB.</a:t>
            </a:r>
          </a:p>
          <a:p>
            <a:r>
              <a:rPr lang="en-US" sz="1600" b="1" dirty="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     2- Camera pi</a:t>
            </a:r>
          </a:p>
          <a:p>
            <a:r>
              <a:rPr lang="en-US" sz="1600" b="1" dirty="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     3- Power bank </a:t>
            </a:r>
          </a:p>
          <a:p>
            <a:endParaRPr lang="en-US" b="1" dirty="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endParaRPr>
          </a:p>
          <a:p>
            <a:r>
              <a:rPr lang="en-US" sz="1400" b="1" dirty="0">
                <a:solidFill>
                  <a:schemeClr val="accent1">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	</a:t>
            </a:r>
          </a:p>
          <a:p>
            <a:endParaRPr lang="en-US" dirty="0"/>
          </a:p>
        </p:txBody>
      </p:sp>
      <p:sp>
        <p:nvSpPr>
          <p:cNvPr id="45" name="TextBox 44">
            <a:extLst>
              <a:ext uri="{FF2B5EF4-FFF2-40B4-BE49-F238E27FC236}">
                <a16:creationId xmlns:a16="http://schemas.microsoft.com/office/drawing/2014/main" id="{3B9A35FB-B953-B36B-34A6-B4376B30DE5B}"/>
              </a:ext>
            </a:extLst>
          </p:cNvPr>
          <p:cNvSpPr txBox="1"/>
          <p:nvPr/>
        </p:nvSpPr>
        <p:spPr>
          <a:xfrm>
            <a:off x="38601" y="1288901"/>
            <a:ext cx="4575544"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FF9800"/>
                </a:solidFill>
                <a:effectLst/>
                <a:uLnTx/>
                <a:uFillTx/>
                <a:latin typeface="Roboto Condensed Light"/>
                <a:ea typeface="Roboto Condensed Light"/>
                <a:cs typeface="Roboto Condensed Light"/>
                <a:sym typeface="Roboto Condensed Light"/>
              </a:rPr>
              <a:t>1-Raspberry pi connection:</a:t>
            </a:r>
          </a:p>
        </p:txBody>
      </p:sp>
      <p:sp>
        <p:nvSpPr>
          <p:cNvPr id="36" name="Title 1">
            <a:extLst>
              <a:ext uri="{FF2B5EF4-FFF2-40B4-BE49-F238E27FC236}">
                <a16:creationId xmlns:a16="http://schemas.microsoft.com/office/drawing/2014/main" id="{CEFBE9F4-6224-2D4C-FB7D-A3071E8D507C}"/>
              </a:ext>
            </a:extLst>
          </p:cNvPr>
          <p:cNvSpPr>
            <a:spLocks noGrp="1"/>
          </p:cNvSpPr>
          <p:nvPr>
            <p:ph type="title"/>
          </p:nvPr>
        </p:nvSpPr>
        <p:spPr>
          <a:xfrm>
            <a:off x="180622" y="392575"/>
            <a:ext cx="5892053" cy="766200"/>
          </a:xfrm>
        </p:spPr>
        <p:txBody>
          <a:bodyPr/>
          <a:lstStyle/>
          <a:p>
            <a:r>
              <a:rPr lang="en-US" dirty="0">
                <a:latin typeface="Times New Roman" panose="02020603050405020304" pitchFamily="18" charset="0"/>
                <a:ea typeface="Times New Roman" panose="02020603050405020304" pitchFamily="18" charset="0"/>
              </a:rPr>
              <a:t>4</a:t>
            </a:r>
            <a:r>
              <a:rPr lang="en-US" sz="2000" b="1" dirty="0">
                <a:latin typeface="Times New Roman" panose="02020603050405020304" pitchFamily="18" charset="0"/>
                <a:ea typeface="Times New Roman" panose="02020603050405020304" pitchFamily="18" charset="0"/>
              </a:rPr>
              <a:t>- Real time Computer Vision  by AI techniques.</a:t>
            </a:r>
            <a:endParaRPr lang="en-US" dirty="0"/>
          </a:p>
        </p:txBody>
      </p:sp>
      <p:pic>
        <p:nvPicPr>
          <p:cNvPr id="38" name="Picture 37" descr="A picture containing text&#10;&#10;Description automatically generated">
            <a:extLst>
              <a:ext uri="{FF2B5EF4-FFF2-40B4-BE49-F238E27FC236}">
                <a16:creationId xmlns:a16="http://schemas.microsoft.com/office/drawing/2014/main" id="{F56D922A-68F8-134E-E48C-CDD276DDBE7E}"/>
              </a:ext>
            </a:extLst>
          </p:cNvPr>
          <p:cNvPicPr>
            <a:picLocks noChangeAspect="1"/>
          </p:cNvPicPr>
          <p:nvPr/>
        </p:nvPicPr>
        <p:blipFill>
          <a:blip r:embed="rId4"/>
          <a:stretch>
            <a:fillRect/>
          </a:stretch>
        </p:blipFill>
        <p:spPr>
          <a:xfrm>
            <a:off x="6605222" y="2729969"/>
            <a:ext cx="2500178" cy="1849574"/>
          </a:xfrm>
          <a:prstGeom prst="rect">
            <a:avLst/>
          </a:prstGeom>
          <a:ln>
            <a:noFill/>
          </a:ln>
          <a:effectLst>
            <a:softEdge rad="112500"/>
          </a:effectLst>
        </p:spPr>
      </p:pic>
      <p:pic>
        <p:nvPicPr>
          <p:cNvPr id="40" name="Picture 39" descr="A black power bank with blue lights&#10;&#10;Description automatically generated with medium confidence">
            <a:extLst>
              <a:ext uri="{FF2B5EF4-FFF2-40B4-BE49-F238E27FC236}">
                <a16:creationId xmlns:a16="http://schemas.microsoft.com/office/drawing/2014/main" id="{B5BB98B7-648D-0BD6-11B8-95E4A3DAACE9}"/>
              </a:ext>
            </a:extLst>
          </p:cNvPr>
          <p:cNvPicPr>
            <a:picLocks noChangeAspect="1"/>
          </p:cNvPicPr>
          <p:nvPr/>
        </p:nvPicPr>
        <p:blipFill>
          <a:blip r:embed="rId5"/>
          <a:stretch>
            <a:fillRect/>
          </a:stretch>
        </p:blipFill>
        <p:spPr>
          <a:xfrm>
            <a:off x="3995133" y="1812149"/>
            <a:ext cx="2500178" cy="1743082"/>
          </a:xfrm>
          <a:prstGeom prst="rect">
            <a:avLst/>
          </a:prstGeom>
          <a:ln>
            <a:noFill/>
          </a:ln>
          <a:effectLst>
            <a:softEdge rad="112500"/>
          </a:effectLst>
        </p:spPr>
      </p:pic>
    </p:spTree>
    <p:extLst>
      <p:ext uri="{BB962C8B-B14F-4D97-AF65-F5344CB8AC3E}">
        <p14:creationId xmlns:p14="http://schemas.microsoft.com/office/powerpoint/2010/main" val="3937979099"/>
      </p:ext>
    </p:extLst>
  </p:cSld>
  <p:clrMapOvr>
    <a:masterClrMapping/>
  </p:clrMapOvr>
  <p:transition>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23A90-94EF-D8C9-753A-9DC0D0CE008E}"/>
              </a:ext>
            </a:extLst>
          </p:cNvPr>
          <p:cNvSpPr>
            <a:spLocks noGrp="1"/>
          </p:cNvSpPr>
          <p:nvPr>
            <p:ph type="title"/>
          </p:nvPr>
        </p:nvSpPr>
        <p:spPr>
          <a:xfrm>
            <a:off x="180622" y="392575"/>
            <a:ext cx="5892053" cy="766200"/>
          </a:xfrm>
        </p:spPr>
        <p:txBody>
          <a:bodyPr/>
          <a:lstStyle/>
          <a:p>
            <a:r>
              <a:rPr lang="en-US" dirty="0">
                <a:latin typeface="Times New Roman" panose="02020603050405020304" pitchFamily="18" charset="0"/>
                <a:ea typeface="Times New Roman" panose="02020603050405020304" pitchFamily="18" charset="0"/>
              </a:rPr>
              <a:t>4</a:t>
            </a:r>
            <a:r>
              <a:rPr lang="en-US" sz="2000" b="1" dirty="0">
                <a:latin typeface="Times New Roman" panose="02020603050405020304" pitchFamily="18" charset="0"/>
                <a:ea typeface="Times New Roman" panose="02020603050405020304" pitchFamily="18" charset="0"/>
              </a:rPr>
              <a:t>- Real time Computer Vision  by AI techniques.</a:t>
            </a:r>
            <a:endParaRPr lang="en-US" dirty="0"/>
          </a:p>
        </p:txBody>
      </p:sp>
      <p:sp>
        <p:nvSpPr>
          <p:cNvPr id="3" name="Slide Number Placeholder 2">
            <a:extLst>
              <a:ext uri="{FF2B5EF4-FFF2-40B4-BE49-F238E27FC236}">
                <a16:creationId xmlns:a16="http://schemas.microsoft.com/office/drawing/2014/main" id="{C9E25EE1-5E97-A406-EAB8-17B46EDD75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
        <p:nvSpPr>
          <p:cNvPr id="33" name="Slide Number Placeholder 2">
            <a:extLst>
              <a:ext uri="{FF2B5EF4-FFF2-40B4-BE49-F238E27FC236}">
                <a16:creationId xmlns:a16="http://schemas.microsoft.com/office/drawing/2014/main" id="{229726C4-2174-0B41-2E42-BEB51370DA1E}"/>
              </a:ext>
            </a:extLst>
          </p:cNvPr>
          <p:cNvSpPr txBox="1">
            <a:spLocks/>
          </p:cNvSpPr>
          <p:nvPr/>
        </p:nvSpPr>
        <p:spPr>
          <a:xfrm>
            <a:off x="7618000" y="4679944"/>
            <a:ext cx="1487400" cy="27215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1" i="0" u="none" strike="noStrike" cap="none">
                <a:solidFill>
                  <a:schemeClr val="lt1"/>
                </a:solidFill>
                <a:latin typeface="Roboto Condensed"/>
                <a:ea typeface="Roboto Condensed"/>
                <a:cs typeface="Roboto Condensed"/>
                <a:sym typeface="Roboto Condensed"/>
              </a:defRPr>
            </a:lvl1pPr>
            <a:lvl2pPr marR="0" lvl="1" algn="r" rtl="0">
              <a:lnSpc>
                <a:spcPct val="100000"/>
              </a:lnSpc>
              <a:spcBef>
                <a:spcPts val="0"/>
              </a:spcBef>
              <a:spcAft>
                <a:spcPts val="0"/>
              </a:spcAft>
              <a:buClr>
                <a:srgbClr val="000000"/>
              </a:buClr>
              <a:buFont typeface="Arial"/>
              <a:buNone/>
              <a:defRPr sz="1200" b="1" i="0" u="none" strike="noStrike" cap="none">
                <a:solidFill>
                  <a:schemeClr val="lt1"/>
                </a:solidFill>
                <a:latin typeface="Roboto Condensed"/>
                <a:ea typeface="Roboto Condensed"/>
                <a:cs typeface="Roboto Condensed"/>
                <a:sym typeface="Roboto Condensed"/>
              </a:defRPr>
            </a:lvl2pPr>
            <a:lvl3pPr marR="0" lvl="2" algn="r" rtl="0">
              <a:lnSpc>
                <a:spcPct val="100000"/>
              </a:lnSpc>
              <a:spcBef>
                <a:spcPts val="0"/>
              </a:spcBef>
              <a:spcAft>
                <a:spcPts val="0"/>
              </a:spcAft>
              <a:buClr>
                <a:srgbClr val="000000"/>
              </a:buClr>
              <a:buFont typeface="Arial"/>
              <a:buNone/>
              <a:defRPr sz="1200" b="1" i="0" u="none" strike="noStrike" cap="none">
                <a:solidFill>
                  <a:schemeClr val="lt1"/>
                </a:solidFill>
                <a:latin typeface="Roboto Condensed"/>
                <a:ea typeface="Roboto Condensed"/>
                <a:cs typeface="Roboto Condensed"/>
                <a:sym typeface="Roboto Condensed"/>
              </a:defRPr>
            </a:lvl3pPr>
            <a:lvl4pPr marR="0" lvl="3" algn="r" rtl="0">
              <a:lnSpc>
                <a:spcPct val="100000"/>
              </a:lnSpc>
              <a:spcBef>
                <a:spcPts val="0"/>
              </a:spcBef>
              <a:spcAft>
                <a:spcPts val="0"/>
              </a:spcAft>
              <a:buClr>
                <a:srgbClr val="000000"/>
              </a:buClr>
              <a:buFont typeface="Arial"/>
              <a:buNone/>
              <a:defRPr sz="1200" b="1" i="0" u="none" strike="noStrike" cap="none">
                <a:solidFill>
                  <a:schemeClr val="lt1"/>
                </a:solidFill>
                <a:latin typeface="Roboto Condensed"/>
                <a:ea typeface="Roboto Condensed"/>
                <a:cs typeface="Roboto Condensed"/>
                <a:sym typeface="Roboto Condensed"/>
              </a:defRPr>
            </a:lvl4pPr>
            <a:lvl5pPr marR="0" lvl="4" algn="r" rtl="0">
              <a:lnSpc>
                <a:spcPct val="100000"/>
              </a:lnSpc>
              <a:spcBef>
                <a:spcPts val="0"/>
              </a:spcBef>
              <a:spcAft>
                <a:spcPts val="0"/>
              </a:spcAft>
              <a:buClr>
                <a:srgbClr val="000000"/>
              </a:buClr>
              <a:buFont typeface="Arial"/>
              <a:buNone/>
              <a:defRPr sz="1200" b="1" i="0" u="none" strike="noStrike" cap="none">
                <a:solidFill>
                  <a:schemeClr val="lt1"/>
                </a:solidFill>
                <a:latin typeface="Roboto Condensed"/>
                <a:ea typeface="Roboto Condensed"/>
                <a:cs typeface="Roboto Condensed"/>
                <a:sym typeface="Roboto Condensed"/>
              </a:defRPr>
            </a:lvl5pPr>
            <a:lvl6pPr marR="0" lvl="5" algn="r" rtl="0">
              <a:lnSpc>
                <a:spcPct val="100000"/>
              </a:lnSpc>
              <a:spcBef>
                <a:spcPts val="0"/>
              </a:spcBef>
              <a:spcAft>
                <a:spcPts val="0"/>
              </a:spcAft>
              <a:buClr>
                <a:srgbClr val="000000"/>
              </a:buClr>
              <a:buFont typeface="Arial"/>
              <a:buNone/>
              <a:defRPr sz="1200" b="1" i="0" u="none" strike="noStrike" cap="none">
                <a:solidFill>
                  <a:schemeClr val="lt1"/>
                </a:solidFill>
                <a:latin typeface="Roboto Condensed"/>
                <a:ea typeface="Roboto Condensed"/>
                <a:cs typeface="Roboto Condensed"/>
                <a:sym typeface="Roboto Condensed"/>
              </a:defRPr>
            </a:lvl6pPr>
            <a:lvl7pPr marR="0" lvl="6" algn="r" rtl="0">
              <a:lnSpc>
                <a:spcPct val="100000"/>
              </a:lnSpc>
              <a:spcBef>
                <a:spcPts val="0"/>
              </a:spcBef>
              <a:spcAft>
                <a:spcPts val="0"/>
              </a:spcAft>
              <a:buClr>
                <a:srgbClr val="000000"/>
              </a:buClr>
              <a:buFont typeface="Arial"/>
              <a:buNone/>
              <a:defRPr sz="1200" b="1" i="0" u="none" strike="noStrike" cap="none">
                <a:solidFill>
                  <a:schemeClr val="lt1"/>
                </a:solidFill>
                <a:latin typeface="Roboto Condensed"/>
                <a:ea typeface="Roboto Condensed"/>
                <a:cs typeface="Roboto Condensed"/>
                <a:sym typeface="Roboto Condensed"/>
              </a:defRPr>
            </a:lvl7pPr>
            <a:lvl8pPr marR="0" lvl="7" algn="r" rtl="0">
              <a:lnSpc>
                <a:spcPct val="100000"/>
              </a:lnSpc>
              <a:spcBef>
                <a:spcPts val="0"/>
              </a:spcBef>
              <a:spcAft>
                <a:spcPts val="0"/>
              </a:spcAft>
              <a:buClr>
                <a:srgbClr val="000000"/>
              </a:buClr>
              <a:buFont typeface="Arial"/>
              <a:buNone/>
              <a:defRPr sz="1200" b="1" i="0" u="none" strike="noStrike" cap="none">
                <a:solidFill>
                  <a:schemeClr val="lt1"/>
                </a:solidFill>
                <a:latin typeface="Roboto Condensed"/>
                <a:ea typeface="Roboto Condensed"/>
                <a:cs typeface="Roboto Condensed"/>
                <a:sym typeface="Roboto Condensed"/>
              </a:defRPr>
            </a:lvl8pPr>
            <a:lvl9pPr marR="0" lvl="8" algn="r" rtl="0">
              <a:lnSpc>
                <a:spcPct val="100000"/>
              </a:lnSpc>
              <a:spcBef>
                <a:spcPts val="0"/>
              </a:spcBef>
              <a:spcAft>
                <a:spcPts val="0"/>
              </a:spcAft>
              <a:buClr>
                <a:srgbClr val="000000"/>
              </a:buClr>
              <a:buFont typeface="Arial"/>
              <a:buNone/>
              <a:defRPr sz="1200" b="1" i="0" u="none" strike="noStrike" cap="none">
                <a:solidFill>
                  <a:schemeClr val="lt1"/>
                </a:solidFill>
                <a:latin typeface="Roboto Condensed"/>
                <a:ea typeface="Roboto Condensed"/>
                <a:cs typeface="Roboto Condensed"/>
                <a:sym typeface="Roboto Condensed"/>
              </a:defRPr>
            </a:lvl9pPr>
          </a:lstStyle>
          <a:p>
            <a:endParaRPr lang="en" dirty="0"/>
          </a:p>
        </p:txBody>
      </p:sp>
      <p:sp>
        <p:nvSpPr>
          <p:cNvPr id="49" name="TextBox 48">
            <a:extLst>
              <a:ext uri="{FF2B5EF4-FFF2-40B4-BE49-F238E27FC236}">
                <a16:creationId xmlns:a16="http://schemas.microsoft.com/office/drawing/2014/main" id="{2E057820-3816-20D8-6254-5DB7F242014E}"/>
              </a:ext>
            </a:extLst>
          </p:cNvPr>
          <p:cNvSpPr txBox="1"/>
          <p:nvPr/>
        </p:nvSpPr>
        <p:spPr>
          <a:xfrm>
            <a:off x="34970" y="1254386"/>
            <a:ext cx="5564844"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
                <a:srgbClr val="263248"/>
              </a:buClr>
              <a:buSzPts val="1100"/>
              <a:buFont typeface="Arial"/>
              <a:buNone/>
              <a:tabLst/>
              <a:defRPr/>
            </a:pPr>
            <a:r>
              <a:rPr lang="en-US" sz="2800" b="1" dirty="0">
                <a:solidFill>
                  <a:srgbClr val="FF9800"/>
                </a:solidFill>
                <a:latin typeface="Roboto Condensed Light"/>
                <a:ea typeface="Roboto Condensed Light"/>
                <a:cs typeface="Roboto Condensed Light"/>
                <a:sym typeface="Roboto Condensed Light"/>
              </a:rPr>
              <a:t> Object detection model (Yolo)</a:t>
            </a:r>
            <a:r>
              <a:rPr kumimoji="0" lang="en-US" sz="2800" b="1" i="0" u="none" strike="noStrike" kern="0" cap="none" spc="0" normalizeH="0" baseline="0" noProof="0" dirty="0">
                <a:ln>
                  <a:noFill/>
                </a:ln>
                <a:solidFill>
                  <a:srgbClr val="FF9800"/>
                </a:solidFill>
                <a:effectLst/>
                <a:uLnTx/>
                <a:uFillTx/>
                <a:latin typeface="Roboto Condensed Light"/>
                <a:ea typeface="Roboto Condensed Light"/>
                <a:cs typeface="Roboto Condensed Light"/>
                <a:sym typeface="Roboto Condensed Light"/>
              </a:rPr>
              <a:t>:</a:t>
            </a:r>
          </a:p>
        </p:txBody>
      </p:sp>
      <p:sp>
        <p:nvSpPr>
          <p:cNvPr id="34" name="TextBox 33"/>
          <p:cNvSpPr txBox="1"/>
          <p:nvPr/>
        </p:nvSpPr>
        <p:spPr>
          <a:xfrm>
            <a:off x="34970" y="1777606"/>
            <a:ext cx="9070430" cy="369332"/>
          </a:xfrm>
          <a:prstGeom prst="rect">
            <a:avLst/>
          </a:prstGeom>
          <a:noFill/>
        </p:spPr>
        <p:txBody>
          <a:bodyPr wrap="square" rtlCol="0">
            <a:spAutoFit/>
          </a:bodyPr>
          <a:lstStyle/>
          <a:p>
            <a:r>
              <a:rPr lang="en-US" sz="1800" b="1" dirty="0"/>
              <a:t>YOLO</a:t>
            </a:r>
            <a:r>
              <a:rPr lang="en-US" sz="1600" dirty="0"/>
              <a:t>(You only look once): </a:t>
            </a:r>
            <a:r>
              <a:rPr lang="en-US" dirty="0"/>
              <a:t>Real-Time Object Detection</a:t>
            </a:r>
          </a:p>
        </p:txBody>
      </p:sp>
      <p:pic>
        <p:nvPicPr>
          <p:cNvPr id="40" name="Picture 39"/>
          <p:cNvPicPr>
            <a:picLocks noChangeAspect="1"/>
          </p:cNvPicPr>
          <p:nvPr/>
        </p:nvPicPr>
        <p:blipFill rotWithShape="1">
          <a:blip r:embed="rId3"/>
          <a:srcRect l="-1" r="742"/>
          <a:stretch/>
        </p:blipFill>
        <p:spPr>
          <a:xfrm>
            <a:off x="49054" y="2146938"/>
            <a:ext cx="4687036" cy="2962868"/>
          </a:xfrm>
          <a:prstGeom prst="rect">
            <a:avLst/>
          </a:prstGeom>
        </p:spPr>
      </p:pic>
      <p:pic>
        <p:nvPicPr>
          <p:cNvPr id="41" name="Picture 40"/>
          <p:cNvPicPr>
            <a:picLocks noChangeAspect="1"/>
          </p:cNvPicPr>
          <p:nvPr/>
        </p:nvPicPr>
        <p:blipFill>
          <a:blip r:embed="rId4"/>
          <a:stretch>
            <a:fillRect/>
          </a:stretch>
        </p:blipFill>
        <p:spPr>
          <a:xfrm>
            <a:off x="5216356" y="2146938"/>
            <a:ext cx="2672252" cy="2962868"/>
          </a:xfrm>
          <a:prstGeom prst="rect">
            <a:avLst/>
          </a:prstGeom>
        </p:spPr>
      </p:pic>
    </p:spTree>
    <p:extLst>
      <p:ext uri="{BB962C8B-B14F-4D97-AF65-F5344CB8AC3E}">
        <p14:creationId xmlns:p14="http://schemas.microsoft.com/office/powerpoint/2010/main" val="1776185762"/>
      </p:ext>
    </p:extLst>
  </p:cSld>
  <p:clrMapOvr>
    <a:masterClrMapping/>
  </p:clrMapOvr>
  <p:transition>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pic>
        <p:nvPicPr>
          <p:cNvPr id="7" name="Picture 6"/>
          <p:cNvPicPr>
            <a:picLocks noChangeAspect="1"/>
          </p:cNvPicPr>
          <p:nvPr/>
        </p:nvPicPr>
        <p:blipFill>
          <a:blip r:embed="rId2"/>
          <a:stretch>
            <a:fillRect/>
          </a:stretch>
        </p:blipFill>
        <p:spPr>
          <a:xfrm>
            <a:off x="0" y="2173714"/>
            <a:ext cx="5022755" cy="2283506"/>
          </a:xfrm>
          <a:prstGeom prst="rect">
            <a:avLst/>
          </a:prstGeom>
        </p:spPr>
      </p:pic>
      <p:pic>
        <p:nvPicPr>
          <p:cNvPr id="8" name="Picture 7"/>
          <p:cNvPicPr>
            <a:picLocks noChangeAspect="1"/>
          </p:cNvPicPr>
          <p:nvPr/>
        </p:nvPicPr>
        <p:blipFill>
          <a:blip r:embed="rId3"/>
          <a:stretch>
            <a:fillRect/>
          </a:stretch>
        </p:blipFill>
        <p:spPr>
          <a:xfrm>
            <a:off x="5279923" y="2100001"/>
            <a:ext cx="3725869" cy="2224876"/>
          </a:xfrm>
          <a:prstGeom prst="rect">
            <a:avLst/>
          </a:prstGeom>
        </p:spPr>
      </p:pic>
      <p:sp>
        <p:nvSpPr>
          <p:cNvPr id="9" name="TextBox 8"/>
          <p:cNvSpPr txBox="1"/>
          <p:nvPr/>
        </p:nvSpPr>
        <p:spPr>
          <a:xfrm>
            <a:off x="0" y="1335947"/>
            <a:ext cx="9070430" cy="584775"/>
          </a:xfrm>
          <a:prstGeom prst="rect">
            <a:avLst/>
          </a:prstGeom>
          <a:noFill/>
        </p:spPr>
        <p:txBody>
          <a:bodyPr wrap="square" rtlCol="0">
            <a:spAutoFit/>
          </a:bodyPr>
          <a:lstStyle/>
          <a:p>
            <a:r>
              <a:rPr lang="en-US" sz="1600" b="1" dirty="0"/>
              <a:t>Now, </a:t>
            </a:r>
            <a:r>
              <a:rPr lang="en-US" sz="1600" dirty="0"/>
              <a:t>each prediction includes 4 parameters for the boundary box, 1 box confidence score (abjectness) and 20 class probabilities</a:t>
            </a:r>
            <a:endParaRPr lang="en-US" dirty="0"/>
          </a:p>
        </p:txBody>
      </p:sp>
      <p:sp>
        <p:nvSpPr>
          <p:cNvPr id="12" name="TextBox 11"/>
          <p:cNvSpPr txBox="1"/>
          <p:nvPr/>
        </p:nvSpPr>
        <p:spPr>
          <a:xfrm>
            <a:off x="0" y="4636500"/>
            <a:ext cx="6843424" cy="461665"/>
          </a:xfrm>
          <a:prstGeom prst="rect">
            <a:avLst/>
          </a:prstGeom>
          <a:noFill/>
        </p:spPr>
        <p:txBody>
          <a:bodyPr wrap="square" rtlCol="0">
            <a:spAutoFit/>
          </a:bodyPr>
          <a:lstStyle/>
          <a:p>
            <a:r>
              <a:rPr lang="en-US" sz="1200" dirty="0"/>
              <a:t>This confidence score shows the probability of the image being detected correctly by the algorithm and is given as a percentage.</a:t>
            </a:r>
          </a:p>
        </p:txBody>
      </p:sp>
      <p:sp>
        <p:nvSpPr>
          <p:cNvPr id="4" name="Title 1">
            <a:extLst>
              <a:ext uri="{FF2B5EF4-FFF2-40B4-BE49-F238E27FC236}">
                <a16:creationId xmlns:a16="http://schemas.microsoft.com/office/drawing/2014/main" id="{0884FE76-9453-E83B-0E1B-69BCB9782111}"/>
              </a:ext>
            </a:extLst>
          </p:cNvPr>
          <p:cNvSpPr>
            <a:spLocks noGrp="1"/>
          </p:cNvSpPr>
          <p:nvPr>
            <p:ph type="title"/>
          </p:nvPr>
        </p:nvSpPr>
        <p:spPr>
          <a:xfrm>
            <a:off x="180622" y="392575"/>
            <a:ext cx="5892053" cy="766200"/>
          </a:xfrm>
        </p:spPr>
        <p:txBody>
          <a:bodyPr/>
          <a:lstStyle/>
          <a:p>
            <a:r>
              <a:rPr lang="en-US" dirty="0">
                <a:latin typeface="Times New Roman" panose="02020603050405020304" pitchFamily="18" charset="0"/>
                <a:ea typeface="Times New Roman" panose="02020603050405020304" pitchFamily="18" charset="0"/>
              </a:rPr>
              <a:t>4</a:t>
            </a:r>
            <a:r>
              <a:rPr lang="en-US" sz="2000" b="1" dirty="0">
                <a:latin typeface="Times New Roman" panose="02020603050405020304" pitchFamily="18" charset="0"/>
                <a:ea typeface="Times New Roman" panose="02020603050405020304" pitchFamily="18" charset="0"/>
              </a:rPr>
              <a:t>- Real time Computer Vision  by AI techniques.</a:t>
            </a:r>
            <a:endParaRPr lang="en-US" dirty="0"/>
          </a:p>
        </p:txBody>
      </p:sp>
    </p:spTree>
    <p:extLst>
      <p:ext uri="{BB962C8B-B14F-4D97-AF65-F5344CB8AC3E}">
        <p14:creationId xmlns:p14="http://schemas.microsoft.com/office/powerpoint/2010/main" val="1553281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13"/>
          <p:cNvSpPr txBox="1">
            <a:spLocks noGrp="1"/>
          </p:cNvSpPr>
          <p:nvPr>
            <p:ph type="ctrTitle" idx="4294967295"/>
          </p:nvPr>
        </p:nvSpPr>
        <p:spPr>
          <a:xfrm>
            <a:off x="-600740" y="1380458"/>
            <a:ext cx="10345479" cy="2382584"/>
          </a:xfrm>
          <a:prstGeom prst="rect">
            <a:avLst/>
          </a:prstGeom>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sz="8800" dirty="0">
                <a:ln w="0"/>
                <a:solidFill>
                  <a:schemeClr val="accent1"/>
                </a:solidFill>
                <a:effectLst>
                  <a:outerShdw blurRad="38100" dist="25400" dir="5400000" algn="ctr" rotWithShape="0">
                    <a:srgbClr val="6E747A">
                      <a:alpha val="43000"/>
                    </a:srgbClr>
                  </a:outerShdw>
                </a:effectLst>
              </a:rPr>
              <a:t>Project Overview</a:t>
            </a:r>
            <a:br>
              <a:rPr lang="en" sz="8800" dirty="0">
                <a:ln w="0"/>
                <a:solidFill>
                  <a:schemeClr val="accent1"/>
                </a:solidFill>
                <a:effectLst>
                  <a:outerShdw blurRad="38100" dist="25400" dir="5400000" algn="ctr" rotWithShape="0">
                    <a:srgbClr val="6E747A">
                      <a:alpha val="43000"/>
                    </a:srgbClr>
                  </a:outerShdw>
                </a:effectLst>
              </a:rPr>
            </a:br>
            <a:r>
              <a:rPr lang="en" sz="8800" dirty="0">
                <a:ln w="0"/>
                <a:solidFill>
                  <a:schemeClr val="accent1"/>
                </a:solidFill>
                <a:effectLst>
                  <a:outerShdw blurRad="38100" dist="25400" dir="5400000" algn="ctr" rotWithShape="0">
                    <a:srgbClr val="6E747A">
                      <a:alpha val="43000"/>
                    </a:srgbClr>
                  </a:outerShdw>
                </a:effectLst>
              </a:rPr>
              <a:t>Why?</a:t>
            </a:r>
            <a:endParaRPr sz="8800" dirty="0">
              <a:ln w="0"/>
              <a:solidFill>
                <a:schemeClr val="accent1"/>
              </a:solidFill>
              <a:effectLst>
                <a:outerShdw blurRad="38100" dist="25400" dir="5400000" algn="ctr" rotWithShape="0">
                  <a:srgbClr val="6E747A">
                    <a:alpha val="43000"/>
                  </a:srgbClr>
                </a:outerShdw>
              </a:effectLst>
            </a:endParaRPr>
          </a:p>
        </p:txBody>
      </p:sp>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pic>
        <p:nvPicPr>
          <p:cNvPr id="4" name="Picture 3"/>
          <p:cNvPicPr>
            <a:picLocks noChangeAspect="1"/>
          </p:cNvPicPr>
          <p:nvPr/>
        </p:nvPicPr>
        <p:blipFill>
          <a:blip r:embed="rId2"/>
          <a:stretch>
            <a:fillRect/>
          </a:stretch>
        </p:blipFill>
        <p:spPr>
          <a:xfrm>
            <a:off x="674644" y="1778055"/>
            <a:ext cx="7721141" cy="3310139"/>
          </a:xfrm>
          <a:prstGeom prst="rect">
            <a:avLst/>
          </a:prstGeom>
        </p:spPr>
      </p:pic>
      <p:sp>
        <p:nvSpPr>
          <p:cNvPr id="5" name="TextBox 4"/>
          <p:cNvSpPr txBox="1"/>
          <p:nvPr/>
        </p:nvSpPr>
        <p:spPr>
          <a:xfrm>
            <a:off x="0" y="1269623"/>
            <a:ext cx="9070430" cy="584775"/>
          </a:xfrm>
          <a:prstGeom prst="rect">
            <a:avLst/>
          </a:prstGeom>
          <a:noFill/>
        </p:spPr>
        <p:txBody>
          <a:bodyPr wrap="square" rtlCol="0">
            <a:spAutoFit/>
          </a:bodyPr>
          <a:lstStyle/>
          <a:p>
            <a:r>
              <a:rPr lang="en-US" sz="1600" dirty="0"/>
              <a:t>A faster but less accurate version of </a:t>
            </a:r>
            <a:r>
              <a:rPr lang="en-US" sz="1600" b="1" u="sng" dirty="0"/>
              <a:t>YOLO</a:t>
            </a:r>
            <a:r>
              <a:rPr lang="en-US" sz="1600" dirty="0"/>
              <a:t>, called Fast </a:t>
            </a:r>
            <a:r>
              <a:rPr lang="en-US" sz="1600" b="1" u="sng" dirty="0"/>
              <a:t>YOLO</a:t>
            </a:r>
            <a:r>
              <a:rPr lang="en-US" sz="1600" dirty="0"/>
              <a:t>, </a:t>
            </a:r>
            <a:r>
              <a:rPr lang="en-US" sz="1600" dirty="0">
                <a:solidFill>
                  <a:srgbClr val="00B0F0"/>
                </a:solidFill>
              </a:rPr>
              <a:t>uses only 9 convolutional layers with shallower feature maps.</a:t>
            </a:r>
            <a:endParaRPr lang="en-US" sz="1200" dirty="0">
              <a:solidFill>
                <a:srgbClr val="00B0F0"/>
              </a:solidFill>
            </a:endParaRPr>
          </a:p>
        </p:txBody>
      </p:sp>
      <p:sp>
        <p:nvSpPr>
          <p:cNvPr id="2" name="Title 1">
            <a:extLst>
              <a:ext uri="{FF2B5EF4-FFF2-40B4-BE49-F238E27FC236}">
                <a16:creationId xmlns:a16="http://schemas.microsoft.com/office/drawing/2014/main" id="{F2C2492B-11E3-B832-96F1-97AC44603A43}"/>
              </a:ext>
            </a:extLst>
          </p:cNvPr>
          <p:cNvSpPr>
            <a:spLocks noGrp="1"/>
          </p:cNvSpPr>
          <p:nvPr>
            <p:ph type="title"/>
          </p:nvPr>
        </p:nvSpPr>
        <p:spPr>
          <a:xfrm>
            <a:off x="180622" y="392575"/>
            <a:ext cx="5892053" cy="766200"/>
          </a:xfrm>
        </p:spPr>
        <p:txBody>
          <a:bodyPr/>
          <a:lstStyle/>
          <a:p>
            <a:r>
              <a:rPr lang="en-US" dirty="0">
                <a:latin typeface="Times New Roman" panose="02020603050405020304" pitchFamily="18" charset="0"/>
                <a:ea typeface="Times New Roman" panose="02020603050405020304" pitchFamily="18" charset="0"/>
              </a:rPr>
              <a:t>4</a:t>
            </a:r>
            <a:r>
              <a:rPr lang="en-US" sz="2000" b="1" dirty="0">
                <a:latin typeface="Times New Roman" panose="02020603050405020304" pitchFamily="18" charset="0"/>
                <a:ea typeface="Times New Roman" panose="02020603050405020304" pitchFamily="18" charset="0"/>
              </a:rPr>
              <a:t>- Real time Computer Vision  by AI techniques.</a:t>
            </a:r>
            <a:endParaRPr lang="en-US" dirty="0"/>
          </a:p>
        </p:txBody>
      </p:sp>
    </p:spTree>
    <p:extLst>
      <p:ext uri="{BB962C8B-B14F-4D97-AF65-F5344CB8AC3E}">
        <p14:creationId xmlns:p14="http://schemas.microsoft.com/office/powerpoint/2010/main" val="40991585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5" name="Picture 4"/>
          <p:cNvPicPr>
            <a:picLocks noChangeAspect="1"/>
          </p:cNvPicPr>
          <p:nvPr/>
        </p:nvPicPr>
        <p:blipFill>
          <a:blip r:embed="rId2"/>
          <a:stretch>
            <a:fillRect/>
          </a:stretch>
        </p:blipFill>
        <p:spPr>
          <a:xfrm>
            <a:off x="53003" y="2004638"/>
            <a:ext cx="2573506" cy="2631862"/>
          </a:xfrm>
          <a:prstGeom prst="rect">
            <a:avLst/>
          </a:prstGeom>
        </p:spPr>
      </p:pic>
      <p:pic>
        <p:nvPicPr>
          <p:cNvPr id="7" name="Picture 6"/>
          <p:cNvPicPr>
            <a:picLocks noChangeAspect="1"/>
          </p:cNvPicPr>
          <p:nvPr/>
        </p:nvPicPr>
        <p:blipFill>
          <a:blip r:embed="rId3"/>
          <a:stretch>
            <a:fillRect/>
          </a:stretch>
        </p:blipFill>
        <p:spPr>
          <a:xfrm>
            <a:off x="3028479" y="1815549"/>
            <a:ext cx="2642226" cy="2830509"/>
          </a:xfrm>
          <a:prstGeom prst="rect">
            <a:avLst/>
          </a:prstGeom>
        </p:spPr>
      </p:pic>
      <p:pic>
        <p:nvPicPr>
          <p:cNvPr id="8" name="Picture 7"/>
          <p:cNvPicPr>
            <a:picLocks noChangeAspect="1"/>
          </p:cNvPicPr>
          <p:nvPr/>
        </p:nvPicPr>
        <p:blipFill>
          <a:blip r:embed="rId4"/>
          <a:stretch>
            <a:fillRect/>
          </a:stretch>
        </p:blipFill>
        <p:spPr>
          <a:xfrm>
            <a:off x="6072675" y="1815549"/>
            <a:ext cx="2633304" cy="2820951"/>
          </a:xfrm>
          <a:prstGeom prst="rect">
            <a:avLst/>
          </a:prstGeom>
        </p:spPr>
      </p:pic>
      <p:sp>
        <p:nvSpPr>
          <p:cNvPr id="10" name="TextBox 9"/>
          <p:cNvSpPr txBox="1"/>
          <p:nvPr/>
        </p:nvSpPr>
        <p:spPr>
          <a:xfrm>
            <a:off x="567813" y="1507772"/>
            <a:ext cx="989373" cy="307777"/>
          </a:xfrm>
          <a:prstGeom prst="rect">
            <a:avLst/>
          </a:prstGeom>
          <a:noFill/>
        </p:spPr>
        <p:txBody>
          <a:bodyPr wrap="none" rtlCol="0">
            <a:spAutoFit/>
          </a:bodyPr>
          <a:lstStyle/>
          <a:p>
            <a:r>
              <a:rPr lang="en-US" b="1" dirty="0"/>
              <a:t>Box Loss</a:t>
            </a:r>
          </a:p>
        </p:txBody>
      </p:sp>
      <p:sp>
        <p:nvSpPr>
          <p:cNvPr id="11" name="TextBox 10"/>
          <p:cNvSpPr txBox="1"/>
          <p:nvPr/>
        </p:nvSpPr>
        <p:spPr>
          <a:xfrm>
            <a:off x="3818837" y="1494519"/>
            <a:ext cx="1128835" cy="307777"/>
          </a:xfrm>
          <a:prstGeom prst="rect">
            <a:avLst/>
          </a:prstGeom>
          <a:noFill/>
        </p:spPr>
        <p:txBody>
          <a:bodyPr wrap="none" rtlCol="0">
            <a:spAutoFit/>
          </a:bodyPr>
          <a:lstStyle/>
          <a:p>
            <a:r>
              <a:rPr lang="en-US" b="1" dirty="0"/>
              <a:t>Class Loss</a:t>
            </a:r>
          </a:p>
        </p:txBody>
      </p:sp>
      <p:sp>
        <p:nvSpPr>
          <p:cNvPr id="12" name="TextBox 11"/>
          <p:cNvSpPr txBox="1"/>
          <p:nvPr/>
        </p:nvSpPr>
        <p:spPr>
          <a:xfrm>
            <a:off x="6928303" y="1507771"/>
            <a:ext cx="1207382" cy="307777"/>
          </a:xfrm>
          <a:prstGeom prst="rect">
            <a:avLst/>
          </a:prstGeom>
          <a:noFill/>
        </p:spPr>
        <p:txBody>
          <a:bodyPr wrap="none" rtlCol="0">
            <a:spAutoFit/>
          </a:bodyPr>
          <a:lstStyle/>
          <a:p>
            <a:r>
              <a:rPr lang="en-US" b="1" dirty="0"/>
              <a:t>Object Loss</a:t>
            </a:r>
          </a:p>
        </p:txBody>
      </p:sp>
      <p:sp>
        <p:nvSpPr>
          <p:cNvPr id="2" name="Title 1">
            <a:extLst>
              <a:ext uri="{FF2B5EF4-FFF2-40B4-BE49-F238E27FC236}">
                <a16:creationId xmlns:a16="http://schemas.microsoft.com/office/drawing/2014/main" id="{CD15DF35-8DB1-20A5-8A8D-59DA30971E09}"/>
              </a:ext>
            </a:extLst>
          </p:cNvPr>
          <p:cNvSpPr>
            <a:spLocks noGrp="1"/>
          </p:cNvSpPr>
          <p:nvPr>
            <p:ph type="title"/>
          </p:nvPr>
        </p:nvSpPr>
        <p:spPr>
          <a:xfrm>
            <a:off x="180622" y="392575"/>
            <a:ext cx="5892053" cy="766200"/>
          </a:xfrm>
        </p:spPr>
        <p:txBody>
          <a:bodyPr/>
          <a:lstStyle/>
          <a:p>
            <a:r>
              <a:rPr lang="en-US" dirty="0">
                <a:latin typeface="Times New Roman" panose="02020603050405020304" pitchFamily="18" charset="0"/>
                <a:ea typeface="Times New Roman" panose="02020603050405020304" pitchFamily="18" charset="0"/>
              </a:rPr>
              <a:t>4</a:t>
            </a:r>
            <a:r>
              <a:rPr lang="en-US" sz="2000" b="1" dirty="0">
                <a:latin typeface="Times New Roman" panose="02020603050405020304" pitchFamily="18" charset="0"/>
                <a:ea typeface="Times New Roman" panose="02020603050405020304" pitchFamily="18" charset="0"/>
              </a:rPr>
              <a:t>- Real time Computer Vision  by AI techniques.</a:t>
            </a:r>
            <a:endParaRPr lang="en-US" dirty="0"/>
          </a:p>
        </p:txBody>
      </p:sp>
    </p:spTree>
    <p:extLst>
      <p:ext uri="{BB962C8B-B14F-4D97-AF65-F5344CB8AC3E}">
        <p14:creationId xmlns:p14="http://schemas.microsoft.com/office/powerpoint/2010/main" val="37750264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4" name="Picture 3"/>
          <p:cNvPicPr>
            <a:picLocks noChangeAspect="1"/>
          </p:cNvPicPr>
          <p:nvPr/>
        </p:nvPicPr>
        <p:blipFill>
          <a:blip r:embed="rId2"/>
          <a:stretch>
            <a:fillRect/>
          </a:stretch>
        </p:blipFill>
        <p:spPr>
          <a:xfrm>
            <a:off x="204402" y="1181611"/>
            <a:ext cx="7043065" cy="4050361"/>
          </a:xfrm>
          <a:prstGeom prst="rect">
            <a:avLst/>
          </a:prstGeom>
          <a:ln>
            <a:noFill/>
          </a:ln>
          <a:effectLst>
            <a:softEdge rad="112500"/>
          </a:effectLst>
        </p:spPr>
      </p:pic>
      <p:sp>
        <p:nvSpPr>
          <p:cNvPr id="2" name="Title 1">
            <a:extLst>
              <a:ext uri="{FF2B5EF4-FFF2-40B4-BE49-F238E27FC236}">
                <a16:creationId xmlns:a16="http://schemas.microsoft.com/office/drawing/2014/main" id="{81F09AB2-DC57-09B1-575E-57340A4F5C58}"/>
              </a:ext>
            </a:extLst>
          </p:cNvPr>
          <p:cNvSpPr>
            <a:spLocks noGrp="1"/>
          </p:cNvSpPr>
          <p:nvPr>
            <p:ph type="title"/>
          </p:nvPr>
        </p:nvSpPr>
        <p:spPr>
          <a:xfrm>
            <a:off x="180622" y="392575"/>
            <a:ext cx="5892053" cy="766200"/>
          </a:xfrm>
        </p:spPr>
        <p:txBody>
          <a:bodyPr/>
          <a:lstStyle/>
          <a:p>
            <a:r>
              <a:rPr lang="en-US" dirty="0">
                <a:latin typeface="Times New Roman" panose="02020603050405020304" pitchFamily="18" charset="0"/>
                <a:ea typeface="Times New Roman" panose="02020603050405020304" pitchFamily="18" charset="0"/>
              </a:rPr>
              <a:t>4</a:t>
            </a:r>
            <a:r>
              <a:rPr lang="en-US" sz="2000" b="1" dirty="0">
                <a:latin typeface="Times New Roman" panose="02020603050405020304" pitchFamily="18" charset="0"/>
                <a:ea typeface="Times New Roman" panose="02020603050405020304" pitchFamily="18" charset="0"/>
              </a:rPr>
              <a:t>- Real time Computer Vision  by AI techniques.</a:t>
            </a:r>
            <a:endParaRPr lang="en-US" dirty="0"/>
          </a:p>
        </p:txBody>
      </p:sp>
    </p:spTree>
    <p:extLst>
      <p:ext uri="{BB962C8B-B14F-4D97-AF65-F5344CB8AC3E}">
        <p14:creationId xmlns:p14="http://schemas.microsoft.com/office/powerpoint/2010/main" val="4069454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5FC31-8998-88FC-EE5E-7EC0386819FF}"/>
              </a:ext>
            </a:extLst>
          </p:cNvPr>
          <p:cNvSpPr>
            <a:spLocks noGrp="1"/>
          </p:cNvSpPr>
          <p:nvPr>
            <p:ph type="title"/>
          </p:nvPr>
        </p:nvSpPr>
        <p:spPr>
          <a:xfrm>
            <a:off x="814275" y="525779"/>
            <a:ext cx="5258400" cy="632995"/>
          </a:xfrm>
        </p:spPr>
        <p:txBody>
          <a:bodyPr/>
          <a:lstStyle/>
          <a:p>
            <a:r>
              <a:rPr lang="en-US" sz="2800" dirty="0">
                <a:latin typeface="Times New Roman" panose="02020603050405020304" pitchFamily="18" charset="0"/>
                <a:cs typeface="Times New Roman" panose="02020603050405020304" pitchFamily="18" charset="0"/>
              </a:rPr>
              <a:t>5- </a:t>
            </a:r>
            <a:r>
              <a:rPr lang="en-US" sz="2800" b="1" dirty="0">
                <a:latin typeface="Times New Roman" panose="02020603050405020304" pitchFamily="18" charset="0"/>
                <a:ea typeface="Times New Roman" panose="02020603050405020304" pitchFamily="18" charset="0"/>
                <a:cs typeface="Times New Roman" panose="02020603050405020304" pitchFamily="18" charset="0"/>
              </a:rPr>
              <a:t>Live video Generation. </a:t>
            </a:r>
            <a:br>
              <a:rPr lang="en-US" sz="2000" b="1" dirty="0">
                <a:latin typeface="Times New Roman" panose="02020603050405020304" pitchFamily="18" charset="0"/>
                <a:ea typeface="Times New Roman" panose="02020603050405020304" pitchFamily="18" charset="0"/>
              </a:rPr>
            </a:br>
            <a:endParaRPr lang="en-US" dirty="0"/>
          </a:p>
        </p:txBody>
      </p:sp>
      <p:sp>
        <p:nvSpPr>
          <p:cNvPr id="3" name="Slide Number Placeholder 2">
            <a:extLst>
              <a:ext uri="{FF2B5EF4-FFF2-40B4-BE49-F238E27FC236}">
                <a16:creationId xmlns:a16="http://schemas.microsoft.com/office/drawing/2014/main" id="{2330FD82-AD09-B645-A49E-9C7D4015E0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
        <p:nvSpPr>
          <p:cNvPr id="4" name="Text Placeholder 2">
            <a:extLst>
              <a:ext uri="{FF2B5EF4-FFF2-40B4-BE49-F238E27FC236}">
                <a16:creationId xmlns:a16="http://schemas.microsoft.com/office/drawing/2014/main" id="{32E139A2-9CD1-E551-BAF7-E7B4FFBB9B98}"/>
              </a:ext>
            </a:extLst>
          </p:cNvPr>
          <p:cNvSpPr txBox="1">
            <a:spLocks/>
          </p:cNvSpPr>
          <p:nvPr/>
        </p:nvSpPr>
        <p:spPr>
          <a:xfrm>
            <a:off x="215963" y="1466704"/>
            <a:ext cx="6142786" cy="348539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b="1" dirty="0">
                <a:solidFill>
                  <a:srgbClr val="00B0F0"/>
                </a:solidFill>
              </a:rPr>
              <a:t> </a:t>
            </a:r>
            <a:r>
              <a:rPr lang="en-US" sz="1800" b="1" dirty="0">
                <a:solidFill>
                  <a:srgbClr val="00B0F0"/>
                </a:solidFill>
              </a:rPr>
              <a:t>- </a:t>
            </a:r>
            <a:r>
              <a:rPr lang="en-US" sz="1800" dirty="0">
                <a:solidFill>
                  <a:srgbClr val="00B0F0"/>
                </a:solidFill>
              </a:rPr>
              <a:t>The instructions provided outline the steps to set up live video creation using a Raspberry Pi </a:t>
            </a:r>
            <a:r>
              <a:rPr lang="en-US" sz="1800" b="1" dirty="0">
                <a:solidFill>
                  <a:srgbClr val="00B0F0"/>
                </a:solidFill>
              </a:rPr>
              <a:t>:</a:t>
            </a:r>
            <a:endParaRPr lang="en-US" sz="1000" dirty="0"/>
          </a:p>
          <a:p>
            <a:pPr>
              <a:lnSpc>
                <a:spcPct val="150000"/>
              </a:lnSpc>
            </a:pPr>
            <a:r>
              <a:rPr lang="en-US" dirty="0"/>
              <a:t>1-  connecting the camera port and enabling the camera and VNC in the Raspberry Pi Configuration.</a:t>
            </a:r>
          </a:p>
          <a:p>
            <a:pPr>
              <a:lnSpc>
                <a:spcPct val="150000"/>
              </a:lnSpc>
            </a:pPr>
            <a:r>
              <a:rPr lang="en-US" dirty="0"/>
              <a:t>2-  installing dependencies for the pi camera stream flask library, cloning the pi-camera-stream-flask repository</a:t>
            </a:r>
          </a:p>
          <a:p>
            <a:pPr>
              <a:lnSpc>
                <a:spcPct val="150000"/>
              </a:lnSpc>
            </a:pPr>
            <a:r>
              <a:rPr lang="en-US" dirty="0"/>
              <a:t>3- running the main.py file.</a:t>
            </a:r>
          </a:p>
          <a:p>
            <a:pPr>
              <a:lnSpc>
                <a:spcPct val="150000"/>
              </a:lnSpc>
            </a:pPr>
            <a:r>
              <a:rPr lang="en-US" dirty="0"/>
              <a:t>4- the YOLO V5 model for object detection is added to the live video streaming. </a:t>
            </a:r>
          </a:p>
          <a:p>
            <a:pPr>
              <a:lnSpc>
                <a:spcPct val="150000"/>
              </a:lnSpc>
            </a:pPr>
            <a:r>
              <a:rPr lang="en-US" dirty="0"/>
              <a:t>5- The IP address is used to access the live video stream in a browser or a Flutter application.</a:t>
            </a:r>
          </a:p>
          <a:p>
            <a:endParaRPr lang="en-US" sz="1000" dirty="0"/>
          </a:p>
        </p:txBody>
      </p:sp>
      <p:pic>
        <p:nvPicPr>
          <p:cNvPr id="11" name="Picture 10" descr="A person taking a selfie&#10;&#10;Description automatically generated with medium confidence">
            <a:extLst>
              <a:ext uri="{FF2B5EF4-FFF2-40B4-BE49-F238E27FC236}">
                <a16:creationId xmlns:a16="http://schemas.microsoft.com/office/drawing/2014/main" id="{0BC661DC-77C7-5DFB-E978-DF5ECC8EE3B7}"/>
              </a:ext>
            </a:extLst>
          </p:cNvPr>
          <p:cNvPicPr>
            <a:picLocks noChangeAspect="1"/>
          </p:cNvPicPr>
          <p:nvPr/>
        </p:nvPicPr>
        <p:blipFill>
          <a:blip r:embed="rId2"/>
          <a:stretch>
            <a:fillRect/>
          </a:stretch>
        </p:blipFill>
        <p:spPr>
          <a:xfrm>
            <a:off x="7344833" y="2724201"/>
            <a:ext cx="1799167" cy="1638348"/>
          </a:xfrm>
          <a:prstGeom prst="rect">
            <a:avLst/>
          </a:prstGeom>
        </p:spPr>
      </p:pic>
      <p:pic>
        <p:nvPicPr>
          <p:cNvPr id="13" name="Picture 12" descr="A picture containing text, wall, indoor&#10;&#10;Description automatically generated">
            <a:extLst>
              <a:ext uri="{FF2B5EF4-FFF2-40B4-BE49-F238E27FC236}">
                <a16:creationId xmlns:a16="http://schemas.microsoft.com/office/drawing/2014/main" id="{A2C57981-FF7B-F42D-5D00-36A1D590FB7B}"/>
              </a:ext>
            </a:extLst>
          </p:cNvPr>
          <p:cNvPicPr>
            <a:picLocks noChangeAspect="1"/>
          </p:cNvPicPr>
          <p:nvPr/>
        </p:nvPicPr>
        <p:blipFill>
          <a:blip r:embed="rId3"/>
          <a:stretch>
            <a:fillRect/>
          </a:stretch>
        </p:blipFill>
        <p:spPr>
          <a:xfrm>
            <a:off x="5738611" y="2739817"/>
            <a:ext cx="1508856" cy="1622732"/>
          </a:xfrm>
          <a:prstGeom prst="rect">
            <a:avLst/>
          </a:prstGeom>
        </p:spPr>
      </p:pic>
      <p:pic>
        <p:nvPicPr>
          <p:cNvPr id="15" name="Picture 14" descr="A group of people posing for a picture&#10;&#10;Description automatically generated with medium confidence">
            <a:extLst>
              <a:ext uri="{FF2B5EF4-FFF2-40B4-BE49-F238E27FC236}">
                <a16:creationId xmlns:a16="http://schemas.microsoft.com/office/drawing/2014/main" id="{F7B4C2F4-68BC-D80A-F2AA-05A2225C08F3}"/>
              </a:ext>
            </a:extLst>
          </p:cNvPr>
          <p:cNvPicPr>
            <a:picLocks noChangeAspect="1"/>
          </p:cNvPicPr>
          <p:nvPr/>
        </p:nvPicPr>
        <p:blipFill>
          <a:blip r:embed="rId4"/>
          <a:stretch>
            <a:fillRect/>
          </a:stretch>
        </p:blipFill>
        <p:spPr>
          <a:xfrm>
            <a:off x="7118500" y="459461"/>
            <a:ext cx="1974136" cy="2280356"/>
          </a:xfrm>
          <a:prstGeom prst="rect">
            <a:avLst/>
          </a:prstGeom>
        </p:spPr>
      </p:pic>
    </p:spTree>
    <p:extLst>
      <p:ext uri="{BB962C8B-B14F-4D97-AF65-F5344CB8AC3E}">
        <p14:creationId xmlns:p14="http://schemas.microsoft.com/office/powerpoint/2010/main" val="2979278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B227E-A27D-0ED0-5A43-D9163D9A6832}"/>
              </a:ext>
            </a:extLst>
          </p:cNvPr>
          <p:cNvSpPr>
            <a:spLocks noGrp="1"/>
          </p:cNvSpPr>
          <p:nvPr>
            <p:ph type="title"/>
          </p:nvPr>
        </p:nvSpPr>
        <p:spPr>
          <a:xfrm>
            <a:off x="814274" y="392575"/>
            <a:ext cx="7819185" cy="766200"/>
          </a:xfrm>
        </p:spPr>
        <p:txBody>
          <a:bodyPr/>
          <a:lstStyle/>
          <a:p>
            <a:r>
              <a:rPr lang="en-US" sz="2400" dirty="0">
                <a:latin typeface="Times New Roman" panose="02020603050405020304" pitchFamily="18" charset="0"/>
                <a:cs typeface="Times New Roman" panose="02020603050405020304" pitchFamily="18" charset="0"/>
              </a:rPr>
              <a:t>6- IOT technology for communication. </a:t>
            </a:r>
          </a:p>
        </p:txBody>
      </p:sp>
      <p:sp>
        <p:nvSpPr>
          <p:cNvPr id="3" name="Slide Number Placeholder 2">
            <a:extLst>
              <a:ext uri="{FF2B5EF4-FFF2-40B4-BE49-F238E27FC236}">
                <a16:creationId xmlns:a16="http://schemas.microsoft.com/office/drawing/2014/main" id="{DAE6D465-5755-E4D8-00B2-248A914230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
        <p:nvSpPr>
          <p:cNvPr id="6" name="Text Placeholder 2">
            <a:extLst>
              <a:ext uri="{FF2B5EF4-FFF2-40B4-BE49-F238E27FC236}">
                <a16:creationId xmlns:a16="http://schemas.microsoft.com/office/drawing/2014/main" id="{AF18C7A9-B17D-EA2B-DB90-9DA604BC20FD}"/>
              </a:ext>
            </a:extLst>
          </p:cNvPr>
          <p:cNvSpPr txBox="1">
            <a:spLocks/>
          </p:cNvSpPr>
          <p:nvPr/>
        </p:nvSpPr>
        <p:spPr>
          <a:xfrm>
            <a:off x="4229100" y="1662570"/>
            <a:ext cx="4610100" cy="313173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indent="-381000" algn="just">
              <a:lnSpc>
                <a:spcPct val="150000"/>
              </a:lnSpc>
              <a:spcBef>
                <a:spcPts val="1200"/>
              </a:spcBef>
              <a:buClr>
                <a:schemeClr val="accent4"/>
              </a:buClr>
              <a:buSzPts val="2400"/>
              <a:buFont typeface="Roboto Condensed Light"/>
              <a:buChar char="▰"/>
              <a:tabLst>
                <a:tab pos="457200" algn="l"/>
              </a:tabLst>
            </a:pPr>
            <a:r>
              <a:rPr lang="en-US" sz="1800" b="1" dirty="0">
                <a:solidFill>
                  <a:schemeClr val="dk1"/>
                </a:solidFill>
                <a:latin typeface="Times New Roman" panose="02020603050405020304" pitchFamily="18" charset="0"/>
                <a:ea typeface="Roboto Condensed Light"/>
                <a:cs typeface="Roboto Condensed Light"/>
                <a:sym typeface="Roboto Condensed Light"/>
              </a:rPr>
              <a:t>Arduino and Raspberry pi connection using serial port.</a:t>
            </a:r>
          </a:p>
          <a:p>
            <a:pPr indent="-381000" algn="just">
              <a:lnSpc>
                <a:spcPct val="150000"/>
              </a:lnSpc>
              <a:spcBef>
                <a:spcPts val="1200"/>
              </a:spcBef>
              <a:buClr>
                <a:schemeClr val="accent4"/>
              </a:buClr>
              <a:buSzPts val="2400"/>
              <a:buFont typeface="Roboto Condensed Light"/>
              <a:buChar char="▰"/>
              <a:tabLst>
                <a:tab pos="457200" algn="l"/>
              </a:tabLst>
            </a:pPr>
            <a:r>
              <a:rPr lang="en-US" sz="1800" b="1" dirty="0">
                <a:solidFill>
                  <a:schemeClr val="dk1"/>
                </a:solidFill>
                <a:latin typeface="Times New Roman" panose="02020603050405020304" pitchFamily="18" charset="0"/>
                <a:ea typeface="Roboto Condensed Light"/>
                <a:cs typeface="Roboto Condensed Light"/>
                <a:sym typeface="Roboto Condensed Light"/>
              </a:rPr>
              <a:t>ser = </a:t>
            </a:r>
            <a:r>
              <a:rPr lang="en-US" sz="1800" b="1" dirty="0" err="1">
                <a:solidFill>
                  <a:schemeClr val="dk1"/>
                </a:solidFill>
                <a:latin typeface="Times New Roman" panose="02020603050405020304" pitchFamily="18" charset="0"/>
                <a:ea typeface="Roboto Condensed Light"/>
                <a:cs typeface="Roboto Condensed Light"/>
                <a:sym typeface="Roboto Condensed Light"/>
              </a:rPr>
              <a:t>serial.Serial</a:t>
            </a:r>
            <a:r>
              <a:rPr lang="en-US" sz="1800" b="1" dirty="0">
                <a:solidFill>
                  <a:schemeClr val="dk1"/>
                </a:solidFill>
                <a:latin typeface="Times New Roman" panose="02020603050405020304" pitchFamily="18" charset="0"/>
                <a:ea typeface="Roboto Condensed Light"/>
                <a:cs typeface="Roboto Condensed Light"/>
                <a:sym typeface="Roboto Condensed Light"/>
              </a:rPr>
              <a:t>('/dev/ttyACM0', 9600, timeout=1)</a:t>
            </a:r>
          </a:p>
          <a:p>
            <a:endParaRPr lang="en-US" sz="1800" b="1" dirty="0">
              <a:latin typeface="Times New Roman" panose="02020603050405020304" pitchFamily="18" charset="0"/>
              <a:ea typeface="Times New Roman" panose="02020603050405020304" pitchFamily="18" charset="0"/>
            </a:endParaRPr>
          </a:p>
          <a:p>
            <a:endParaRPr lang="en-US" sz="1800" b="1" dirty="0">
              <a:latin typeface="Times New Roman" panose="02020603050405020304" pitchFamily="18" charset="0"/>
              <a:ea typeface="Times New Roman" panose="02020603050405020304" pitchFamily="18" charset="0"/>
            </a:endParaRPr>
          </a:p>
          <a:p>
            <a:endParaRPr lang="en-US" sz="1800" b="1" dirty="0">
              <a:latin typeface="Times New Roman" panose="02020603050405020304" pitchFamily="18" charset="0"/>
              <a:ea typeface="Times New Roman" panose="02020603050405020304" pitchFamily="18" charset="0"/>
            </a:endParaRPr>
          </a:p>
          <a:p>
            <a:endParaRPr lang="en-US" sz="1800" b="1" dirty="0">
              <a:latin typeface="Times New Roman" panose="02020603050405020304" pitchFamily="18" charset="0"/>
              <a:ea typeface="Times New Roman" panose="02020603050405020304" pitchFamily="18" charset="0"/>
            </a:endParaRPr>
          </a:p>
          <a:p>
            <a:endParaRPr lang="en-US" sz="1800" b="1" dirty="0">
              <a:latin typeface="Times New Roman" panose="02020603050405020304" pitchFamily="18" charset="0"/>
              <a:ea typeface="Times New Roman" panose="02020603050405020304" pitchFamily="18" charset="0"/>
            </a:endParaRPr>
          </a:p>
          <a:p>
            <a:r>
              <a:rPr lang="en-US" sz="1800" b="1" dirty="0">
                <a:latin typeface="Times New Roman" panose="02020603050405020304" pitchFamily="18" charset="0"/>
                <a:ea typeface="Times New Roman" panose="02020603050405020304" pitchFamily="18" charset="0"/>
              </a:rPr>
              <a:t> </a:t>
            </a:r>
            <a:endParaRPr lang="en-US" sz="1800" dirty="0"/>
          </a:p>
        </p:txBody>
      </p:sp>
      <p:pic>
        <p:nvPicPr>
          <p:cNvPr id="9" name="Picture 8">
            <a:extLst>
              <a:ext uri="{FF2B5EF4-FFF2-40B4-BE49-F238E27FC236}">
                <a16:creationId xmlns:a16="http://schemas.microsoft.com/office/drawing/2014/main" id="{B1D5DD72-46C8-0699-310C-57961A9320CC}"/>
              </a:ext>
            </a:extLst>
          </p:cNvPr>
          <p:cNvPicPr>
            <a:picLocks noChangeAspect="1"/>
          </p:cNvPicPr>
          <p:nvPr/>
        </p:nvPicPr>
        <p:blipFill>
          <a:blip r:embed="rId2"/>
          <a:stretch>
            <a:fillRect/>
          </a:stretch>
        </p:blipFill>
        <p:spPr>
          <a:xfrm>
            <a:off x="913866" y="1662570"/>
            <a:ext cx="2606516" cy="2575560"/>
          </a:xfrm>
          <a:prstGeom prst="rect">
            <a:avLst/>
          </a:prstGeom>
        </p:spPr>
      </p:pic>
    </p:spTree>
    <p:extLst>
      <p:ext uri="{BB962C8B-B14F-4D97-AF65-F5344CB8AC3E}">
        <p14:creationId xmlns:p14="http://schemas.microsoft.com/office/powerpoint/2010/main" val="9167556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A80A4-B3F7-A20C-011E-46AF0D0CD938}"/>
              </a:ext>
            </a:extLst>
          </p:cNvPr>
          <p:cNvSpPr>
            <a:spLocks noGrp="1"/>
          </p:cNvSpPr>
          <p:nvPr>
            <p:ph type="title"/>
          </p:nvPr>
        </p:nvSpPr>
        <p:spPr>
          <a:xfrm>
            <a:off x="-101600" y="471598"/>
            <a:ext cx="7529689" cy="766200"/>
          </a:xfrm>
        </p:spPr>
        <p:txBody>
          <a:bodyPr/>
          <a:lstStyle/>
          <a:p>
            <a:r>
              <a:rPr lang="en-US" sz="2200" dirty="0">
                <a:latin typeface="Times New Roman" panose="02020603050405020304" pitchFamily="18" charset="0"/>
                <a:ea typeface="Times New Roman" panose="02020603050405020304" pitchFamily="18" charset="0"/>
              </a:rPr>
              <a:t> 7</a:t>
            </a:r>
            <a:r>
              <a:rPr lang="en-US" sz="2200" b="1" dirty="0">
                <a:latin typeface="Times New Roman" panose="02020603050405020304" pitchFamily="18" charset="0"/>
                <a:ea typeface="Times New Roman" panose="02020603050405020304" pitchFamily="18" charset="0"/>
              </a:rPr>
              <a:t>- Analysis the collecting data and make dashboard.</a:t>
            </a:r>
            <a:br>
              <a:rPr lang="en-US" sz="2400" b="1" dirty="0">
                <a:latin typeface="Times New Roman" panose="02020603050405020304" pitchFamily="18" charset="0"/>
                <a:ea typeface="Times New Roman" panose="02020603050405020304" pitchFamily="18" charset="0"/>
              </a:rPr>
            </a:br>
            <a:endParaRPr lang="en-US" sz="2400" dirty="0"/>
          </a:p>
        </p:txBody>
      </p:sp>
      <p:sp>
        <p:nvSpPr>
          <p:cNvPr id="4" name="Slide Number Placeholder 3">
            <a:extLst>
              <a:ext uri="{FF2B5EF4-FFF2-40B4-BE49-F238E27FC236}">
                <a16:creationId xmlns:a16="http://schemas.microsoft.com/office/drawing/2014/main" id="{D6E83423-4FB4-94B4-E093-2A3376068E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
        <p:nvSpPr>
          <p:cNvPr id="7" name="Text Placeholder 2">
            <a:extLst>
              <a:ext uri="{FF2B5EF4-FFF2-40B4-BE49-F238E27FC236}">
                <a16:creationId xmlns:a16="http://schemas.microsoft.com/office/drawing/2014/main" id="{94AF48DC-6353-0311-F48C-66EDA9448EDE}"/>
              </a:ext>
            </a:extLst>
          </p:cNvPr>
          <p:cNvSpPr>
            <a:spLocks noGrp="1"/>
          </p:cNvSpPr>
          <p:nvPr>
            <p:ph type="body" idx="1"/>
          </p:nvPr>
        </p:nvSpPr>
        <p:spPr>
          <a:xfrm>
            <a:off x="187003" y="1079754"/>
            <a:ext cx="8769994" cy="1900513"/>
          </a:xfrm>
        </p:spPr>
        <p:txBody>
          <a:bodyPr/>
          <a:lstStyle/>
          <a:p>
            <a:pPr marL="76200" indent="0" algn="just">
              <a:buNone/>
            </a:pPr>
            <a:r>
              <a:rPr lang="en-US" b="1" dirty="0">
                <a:solidFill>
                  <a:srgbClr val="002060"/>
                </a:solidFill>
                <a:latin typeface="Times New Roman" panose="02020603050405020304" pitchFamily="18" charset="0"/>
                <a:ea typeface="Times New Roman" panose="02020603050405020304" pitchFamily="18" charset="0"/>
                <a:cs typeface="TimesNewRomanPSMT"/>
              </a:rPr>
              <a:t>- Analysis the collecting data and make dashboard by Power BI. </a:t>
            </a:r>
          </a:p>
          <a:p>
            <a:pPr marL="76200" indent="0" algn="just">
              <a:buNone/>
            </a:pPr>
            <a:r>
              <a:rPr lang="en-US" sz="1800" dirty="0">
                <a:solidFill>
                  <a:srgbClr val="002060"/>
                </a:solidFill>
                <a:latin typeface="Times New Roman" panose="02020603050405020304" pitchFamily="18" charset="0"/>
              </a:rPr>
              <a:t>1- Temperature and Humidity sensor reads.</a:t>
            </a:r>
          </a:p>
          <a:p>
            <a:pPr marL="76200" indent="0" algn="just">
              <a:buNone/>
            </a:pPr>
            <a:r>
              <a:rPr lang="en-US" sz="1800" dirty="0">
                <a:solidFill>
                  <a:srgbClr val="002060"/>
                </a:solidFill>
                <a:latin typeface="Times New Roman" panose="02020603050405020304" pitchFamily="18" charset="0"/>
              </a:rPr>
              <a:t>2- Gyroscope reads.</a:t>
            </a:r>
          </a:p>
          <a:p>
            <a:pPr marL="76200" indent="0" algn="just">
              <a:buNone/>
            </a:pPr>
            <a:endParaRPr lang="en-US" dirty="0"/>
          </a:p>
        </p:txBody>
      </p:sp>
      <p:pic>
        <p:nvPicPr>
          <p:cNvPr id="9" name="Picture 8" descr="A screenshot of a computer&#10;&#10;Description automatically generated">
            <a:extLst>
              <a:ext uri="{FF2B5EF4-FFF2-40B4-BE49-F238E27FC236}">
                <a16:creationId xmlns:a16="http://schemas.microsoft.com/office/drawing/2014/main" id="{35AA834A-FD9B-2186-D423-FC6AE3B000F8}"/>
              </a:ext>
            </a:extLst>
          </p:cNvPr>
          <p:cNvPicPr>
            <a:picLocks noChangeAspect="1"/>
          </p:cNvPicPr>
          <p:nvPr/>
        </p:nvPicPr>
        <p:blipFill>
          <a:blip r:embed="rId2"/>
          <a:stretch>
            <a:fillRect/>
          </a:stretch>
        </p:blipFill>
        <p:spPr>
          <a:xfrm>
            <a:off x="594077" y="2499884"/>
            <a:ext cx="5727702" cy="2616999"/>
          </a:xfrm>
          <a:prstGeom prst="rect">
            <a:avLst/>
          </a:prstGeom>
        </p:spPr>
      </p:pic>
    </p:spTree>
    <p:extLst>
      <p:ext uri="{BB962C8B-B14F-4D97-AF65-F5344CB8AC3E}">
        <p14:creationId xmlns:p14="http://schemas.microsoft.com/office/powerpoint/2010/main" val="9030645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EE8A1-0ACF-F96C-59E2-564BFCB8859A}"/>
              </a:ext>
            </a:extLst>
          </p:cNvPr>
          <p:cNvSpPr>
            <a:spLocks noGrp="1"/>
          </p:cNvSpPr>
          <p:nvPr>
            <p:ph type="title"/>
          </p:nvPr>
        </p:nvSpPr>
        <p:spPr>
          <a:xfrm>
            <a:off x="814274" y="437731"/>
            <a:ext cx="6478348" cy="766200"/>
          </a:xfrm>
        </p:spPr>
        <p:txBody>
          <a:bodyPr/>
          <a:lstStyle/>
          <a:p>
            <a:r>
              <a:rPr lang="en-US" sz="2400" b="1" dirty="0">
                <a:effectLst/>
                <a:latin typeface="Times New Roman" panose="02020603050405020304" pitchFamily="18" charset="0"/>
                <a:ea typeface="Times New Roman" panose="02020603050405020304" pitchFamily="18" charset="0"/>
              </a:rPr>
              <a:t>  8- </a:t>
            </a:r>
            <a:r>
              <a:rPr lang="en-US" sz="2400" b="1" dirty="0">
                <a:latin typeface="Times New Roman" panose="02020603050405020304" pitchFamily="18" charset="0"/>
                <a:ea typeface="Times New Roman" panose="02020603050405020304" pitchFamily="18" charset="0"/>
              </a:rPr>
              <a:t>Map Generation.</a:t>
            </a:r>
            <a:br>
              <a:rPr lang="en-US" sz="2400" b="1" dirty="0">
                <a:latin typeface="Times New Roman" panose="02020603050405020304" pitchFamily="18" charset="0"/>
                <a:ea typeface="Times New Roman" panose="02020603050405020304" pitchFamily="18" charset="0"/>
              </a:rPr>
            </a:br>
            <a:endParaRPr lang="en-US" sz="2400" dirty="0"/>
          </a:p>
        </p:txBody>
      </p:sp>
      <p:sp>
        <p:nvSpPr>
          <p:cNvPr id="3" name="Text Placeholder 2">
            <a:extLst>
              <a:ext uri="{FF2B5EF4-FFF2-40B4-BE49-F238E27FC236}">
                <a16:creationId xmlns:a16="http://schemas.microsoft.com/office/drawing/2014/main" id="{204F782D-1E5C-2471-5DA2-DD7461275D1A}"/>
              </a:ext>
            </a:extLst>
          </p:cNvPr>
          <p:cNvSpPr>
            <a:spLocks noGrp="1"/>
          </p:cNvSpPr>
          <p:nvPr>
            <p:ph type="body" idx="1"/>
          </p:nvPr>
        </p:nvSpPr>
        <p:spPr>
          <a:xfrm>
            <a:off x="283696" y="1647735"/>
            <a:ext cx="5157549" cy="1848030"/>
          </a:xfrm>
        </p:spPr>
        <p:txBody>
          <a:bodyPr/>
          <a:lstStyle/>
          <a:p>
            <a:pPr marL="76200" indent="0" algn="just">
              <a:buNone/>
            </a:pPr>
            <a:r>
              <a:rPr lang="en-US" dirty="0">
                <a:solidFill>
                  <a:srgbClr val="002060"/>
                </a:solidFill>
                <a:effectLst/>
                <a:latin typeface="Times New Roman" panose="02020603050405020304" pitchFamily="18" charset="0"/>
                <a:ea typeface="Times New Roman" panose="02020603050405020304" pitchFamily="18" charset="0"/>
                <a:cs typeface="TimesNewRomanPSMT"/>
              </a:rPr>
              <a:t>The map is the line that the rover moves in, it is represented as an image and the line is white dots in black background and follow our algorithm. </a:t>
            </a:r>
          </a:p>
          <a:p>
            <a:pPr marL="76200" indent="0">
              <a:buNone/>
            </a:pPr>
            <a:endParaRPr lang="en-US" dirty="0"/>
          </a:p>
        </p:txBody>
      </p:sp>
      <p:sp>
        <p:nvSpPr>
          <p:cNvPr id="4" name="Slide Number Placeholder 3">
            <a:extLst>
              <a:ext uri="{FF2B5EF4-FFF2-40B4-BE49-F238E27FC236}">
                <a16:creationId xmlns:a16="http://schemas.microsoft.com/office/drawing/2014/main" id="{7CB96E57-F237-48D6-70E0-5C521B280F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pic>
        <p:nvPicPr>
          <p:cNvPr id="5" name="Picture 4">
            <a:extLst>
              <a:ext uri="{FF2B5EF4-FFF2-40B4-BE49-F238E27FC236}">
                <a16:creationId xmlns:a16="http://schemas.microsoft.com/office/drawing/2014/main" id="{1995A199-2DC5-722F-358E-C2513D6E3653}"/>
              </a:ext>
            </a:extLst>
          </p:cNvPr>
          <p:cNvPicPr>
            <a:picLocks noChangeAspect="1"/>
          </p:cNvPicPr>
          <p:nvPr/>
        </p:nvPicPr>
        <p:blipFill>
          <a:blip r:embed="rId2"/>
          <a:stretch>
            <a:fillRect/>
          </a:stretch>
        </p:blipFill>
        <p:spPr>
          <a:xfrm>
            <a:off x="5920696" y="2176765"/>
            <a:ext cx="3223304" cy="2148869"/>
          </a:xfrm>
          <a:prstGeom prst="rect">
            <a:avLst/>
          </a:prstGeom>
        </p:spPr>
      </p:pic>
      <p:pic>
        <p:nvPicPr>
          <p:cNvPr id="6" name="Picture 5">
            <a:extLst>
              <a:ext uri="{FF2B5EF4-FFF2-40B4-BE49-F238E27FC236}">
                <a16:creationId xmlns:a16="http://schemas.microsoft.com/office/drawing/2014/main" id="{4B3A9BF8-D148-15E8-D769-C1A9AD2641BA}"/>
              </a:ext>
            </a:extLst>
          </p:cNvPr>
          <p:cNvPicPr>
            <a:picLocks noChangeAspect="1"/>
          </p:cNvPicPr>
          <p:nvPr/>
        </p:nvPicPr>
        <p:blipFill>
          <a:blip r:embed="rId3"/>
          <a:stretch>
            <a:fillRect/>
          </a:stretch>
        </p:blipFill>
        <p:spPr>
          <a:xfrm>
            <a:off x="6607218" y="403018"/>
            <a:ext cx="2498182" cy="1875347"/>
          </a:xfrm>
          <a:prstGeom prst="rect">
            <a:avLst/>
          </a:prstGeom>
        </p:spPr>
      </p:pic>
    </p:spTree>
    <p:extLst>
      <p:ext uri="{BB962C8B-B14F-4D97-AF65-F5344CB8AC3E}">
        <p14:creationId xmlns:p14="http://schemas.microsoft.com/office/powerpoint/2010/main" val="14891886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E1F7C-E132-72F9-4CCB-431524E71AD5}"/>
              </a:ext>
            </a:extLst>
          </p:cNvPr>
          <p:cNvSpPr>
            <a:spLocks noGrp="1"/>
          </p:cNvSpPr>
          <p:nvPr>
            <p:ph type="title"/>
          </p:nvPr>
        </p:nvSpPr>
        <p:spPr>
          <a:xfrm>
            <a:off x="372533" y="561150"/>
            <a:ext cx="7721600" cy="766200"/>
          </a:xfrm>
        </p:spPr>
        <p:txBody>
          <a:bodyPr/>
          <a:lstStyle/>
          <a:p>
            <a:r>
              <a:rPr lang="en-US" sz="2800" dirty="0">
                <a:latin typeface="Times New Roman" panose="02020603050405020304" pitchFamily="18" charset="0"/>
                <a:ea typeface="Times New Roman" panose="02020603050405020304" pitchFamily="18" charset="0"/>
              </a:rPr>
              <a:t>9</a:t>
            </a:r>
            <a:r>
              <a:rPr lang="en-US" sz="2800" b="1" dirty="0">
                <a:latin typeface="Times New Roman" panose="02020603050405020304" pitchFamily="18" charset="0"/>
                <a:ea typeface="Times New Roman" panose="02020603050405020304" pitchFamily="18" charset="0"/>
              </a:rPr>
              <a:t>- Flutter Application.</a:t>
            </a:r>
            <a:br>
              <a:rPr lang="en-US" sz="2800" b="1" dirty="0">
                <a:latin typeface="Times New Roman" panose="02020603050405020304" pitchFamily="18" charset="0"/>
                <a:ea typeface="Times New Roman" panose="02020603050405020304" pitchFamily="18" charset="0"/>
              </a:rPr>
            </a:br>
            <a:endParaRPr lang="en-US" sz="2800" dirty="0"/>
          </a:p>
        </p:txBody>
      </p:sp>
      <p:sp>
        <p:nvSpPr>
          <p:cNvPr id="3" name="Text Placeholder 2">
            <a:extLst>
              <a:ext uri="{FF2B5EF4-FFF2-40B4-BE49-F238E27FC236}">
                <a16:creationId xmlns:a16="http://schemas.microsoft.com/office/drawing/2014/main" id="{9185463B-CDD6-2870-0987-4E5E7B189E95}"/>
              </a:ext>
            </a:extLst>
          </p:cNvPr>
          <p:cNvSpPr>
            <a:spLocks noGrp="1"/>
          </p:cNvSpPr>
          <p:nvPr>
            <p:ph type="body" idx="1"/>
          </p:nvPr>
        </p:nvSpPr>
        <p:spPr>
          <a:xfrm>
            <a:off x="259080" y="1346010"/>
            <a:ext cx="6667500" cy="766200"/>
          </a:xfrm>
        </p:spPr>
        <p:txBody>
          <a:bodyPr/>
          <a:lstStyle/>
          <a:p>
            <a:r>
              <a:rPr lang="en-US" sz="2400" b="1" dirty="0">
                <a:latin typeface="Times New Roman" panose="02020603050405020304" pitchFamily="18" charset="0"/>
                <a:ea typeface="Times New Roman" panose="02020603050405020304" pitchFamily="18" charset="0"/>
              </a:rPr>
              <a:t>Flutter application to control and monitor all tasks.</a:t>
            </a:r>
            <a:endParaRPr lang="en-US" dirty="0"/>
          </a:p>
        </p:txBody>
      </p:sp>
      <p:sp>
        <p:nvSpPr>
          <p:cNvPr id="4" name="Slide Number Placeholder 3">
            <a:extLst>
              <a:ext uri="{FF2B5EF4-FFF2-40B4-BE49-F238E27FC236}">
                <a16:creationId xmlns:a16="http://schemas.microsoft.com/office/drawing/2014/main" id="{90473846-6053-B6AE-3D2E-4383F3C897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
        <p:nvSpPr>
          <p:cNvPr id="7" name="Text Placeholder 2">
            <a:extLst>
              <a:ext uri="{FF2B5EF4-FFF2-40B4-BE49-F238E27FC236}">
                <a16:creationId xmlns:a16="http://schemas.microsoft.com/office/drawing/2014/main" id="{6AB1BB27-6336-410E-DCB9-E2EE16F90DF7}"/>
              </a:ext>
            </a:extLst>
          </p:cNvPr>
          <p:cNvSpPr txBox="1">
            <a:spLocks/>
          </p:cNvSpPr>
          <p:nvPr/>
        </p:nvSpPr>
        <p:spPr>
          <a:xfrm>
            <a:off x="259080" y="2511870"/>
            <a:ext cx="6667500" cy="76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r>
              <a:rPr lang="en-US" b="1" dirty="0">
                <a:latin typeface="Times New Roman" panose="02020603050405020304" pitchFamily="18" charset="0"/>
                <a:ea typeface="Times New Roman" panose="02020603050405020304" pitchFamily="18" charset="0"/>
              </a:rPr>
              <a:t>Why Flutter? </a:t>
            </a:r>
            <a:endParaRPr lang="en-US" dirty="0"/>
          </a:p>
        </p:txBody>
      </p:sp>
      <p:pic>
        <p:nvPicPr>
          <p:cNvPr id="8" name="Picture 7">
            <a:extLst>
              <a:ext uri="{FF2B5EF4-FFF2-40B4-BE49-F238E27FC236}">
                <a16:creationId xmlns:a16="http://schemas.microsoft.com/office/drawing/2014/main" id="{FFEB9D13-3C4F-7F1A-18DA-840B2D713F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843" y="1960597"/>
            <a:ext cx="4193857" cy="2448265"/>
          </a:xfrm>
          <a:prstGeom prst="rect">
            <a:avLst/>
          </a:prstGeom>
        </p:spPr>
      </p:pic>
    </p:spTree>
    <p:extLst>
      <p:ext uri="{BB962C8B-B14F-4D97-AF65-F5344CB8AC3E}">
        <p14:creationId xmlns:p14="http://schemas.microsoft.com/office/powerpoint/2010/main" val="21057556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E1F7C-E132-72F9-4CCB-431524E71AD5}"/>
              </a:ext>
            </a:extLst>
          </p:cNvPr>
          <p:cNvSpPr>
            <a:spLocks noGrp="1"/>
          </p:cNvSpPr>
          <p:nvPr>
            <p:ph type="title"/>
          </p:nvPr>
        </p:nvSpPr>
        <p:spPr>
          <a:xfrm>
            <a:off x="372533" y="561150"/>
            <a:ext cx="7721600" cy="766200"/>
          </a:xfrm>
        </p:spPr>
        <p:txBody>
          <a:bodyPr/>
          <a:lstStyle/>
          <a:p>
            <a:r>
              <a:rPr lang="en-US" sz="2800" dirty="0">
                <a:latin typeface="Times New Roman" panose="02020603050405020304" pitchFamily="18" charset="0"/>
                <a:ea typeface="Times New Roman" panose="02020603050405020304" pitchFamily="18" charset="0"/>
              </a:rPr>
              <a:t>9</a:t>
            </a:r>
            <a:r>
              <a:rPr lang="en-US" sz="2800" b="1" dirty="0">
                <a:latin typeface="Times New Roman" panose="02020603050405020304" pitchFamily="18" charset="0"/>
                <a:ea typeface="Times New Roman" panose="02020603050405020304" pitchFamily="18" charset="0"/>
              </a:rPr>
              <a:t>- Flutter Application.</a:t>
            </a:r>
            <a:br>
              <a:rPr lang="en-US" sz="2800" b="1" dirty="0">
                <a:latin typeface="Times New Roman" panose="02020603050405020304" pitchFamily="18" charset="0"/>
                <a:ea typeface="Times New Roman" panose="02020603050405020304" pitchFamily="18" charset="0"/>
              </a:rPr>
            </a:br>
            <a:endParaRPr lang="en-US" sz="2800" dirty="0"/>
          </a:p>
        </p:txBody>
      </p:sp>
      <p:sp>
        <p:nvSpPr>
          <p:cNvPr id="3" name="Text Placeholder 2">
            <a:extLst>
              <a:ext uri="{FF2B5EF4-FFF2-40B4-BE49-F238E27FC236}">
                <a16:creationId xmlns:a16="http://schemas.microsoft.com/office/drawing/2014/main" id="{9185463B-CDD6-2870-0987-4E5E7B189E95}"/>
              </a:ext>
            </a:extLst>
          </p:cNvPr>
          <p:cNvSpPr>
            <a:spLocks noGrp="1"/>
          </p:cNvSpPr>
          <p:nvPr>
            <p:ph type="body" idx="1"/>
          </p:nvPr>
        </p:nvSpPr>
        <p:spPr>
          <a:xfrm>
            <a:off x="3771900" y="1704975"/>
            <a:ext cx="4221480" cy="1885950"/>
          </a:xfrm>
        </p:spPr>
        <p:txBody>
          <a:bodyPr/>
          <a:lstStyle/>
          <a:p>
            <a:pPr marL="0" marR="0" algn="just">
              <a:spcBef>
                <a:spcPts val="1200"/>
              </a:spcBef>
              <a:spcAft>
                <a:spcPts val="0"/>
              </a:spcAft>
              <a:tabLst>
                <a:tab pos="457200" algn="l"/>
              </a:tabLst>
            </a:pPr>
            <a:r>
              <a:rPr lang="en-US" sz="1800" b="1" dirty="0">
                <a:solidFill>
                  <a:schemeClr val="dk1"/>
                </a:solidFill>
                <a:latin typeface="Times New Roman" panose="02020603050405020304" pitchFamily="18" charset="0"/>
                <a:cs typeface="Roboto Condensed Light"/>
                <a:sym typeface="Roboto Condensed Light"/>
              </a:rPr>
              <a:t>After opening the application a splash screen appears which shows our special icon for "Rover </a:t>
            </a:r>
            <a:r>
              <a:rPr lang="en-US" sz="1800" b="1" dirty="0" err="1">
                <a:solidFill>
                  <a:schemeClr val="dk1"/>
                </a:solidFill>
                <a:latin typeface="Times New Roman" panose="02020603050405020304" pitchFamily="18" charset="0"/>
                <a:cs typeface="Roboto Condensed Light"/>
                <a:sym typeface="Roboto Condensed Light"/>
              </a:rPr>
              <a:t>AlTaif</a:t>
            </a:r>
            <a:r>
              <a:rPr lang="en-US" sz="1800" b="1" dirty="0">
                <a:solidFill>
                  <a:schemeClr val="dk1"/>
                </a:solidFill>
                <a:latin typeface="Times New Roman" panose="02020603050405020304" pitchFamily="18" charset="0"/>
                <a:cs typeface="Roboto Condensed Light"/>
                <a:sym typeface="Roboto Condensed Light"/>
              </a:rPr>
              <a:t> ".</a:t>
            </a:r>
            <a:r>
              <a:rPr lang="en-US" sz="3200" b="1" dirty="0">
                <a:solidFill>
                  <a:schemeClr val="dk1"/>
                </a:solidFill>
                <a:latin typeface="Times New Roman" panose="02020603050405020304" pitchFamily="18" charset="0"/>
                <a:cs typeface="Roboto Condensed Light"/>
                <a:sym typeface="Roboto Condensed Light"/>
              </a:rPr>
              <a:t>	</a:t>
            </a:r>
          </a:p>
        </p:txBody>
      </p:sp>
      <p:sp>
        <p:nvSpPr>
          <p:cNvPr id="4" name="Slide Number Placeholder 3">
            <a:extLst>
              <a:ext uri="{FF2B5EF4-FFF2-40B4-BE49-F238E27FC236}">
                <a16:creationId xmlns:a16="http://schemas.microsoft.com/office/drawing/2014/main" id="{90473846-6053-B6AE-3D2E-4383F3C897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pic>
        <p:nvPicPr>
          <p:cNvPr id="10" name="Picture 9">
            <a:extLst>
              <a:ext uri="{FF2B5EF4-FFF2-40B4-BE49-F238E27FC236}">
                <a16:creationId xmlns:a16="http://schemas.microsoft.com/office/drawing/2014/main" id="{1C44310F-A1EF-9C8D-6C48-BB4F80376E09}"/>
              </a:ext>
            </a:extLst>
          </p:cNvPr>
          <p:cNvPicPr>
            <a:picLocks noChangeAspect="1"/>
          </p:cNvPicPr>
          <p:nvPr/>
        </p:nvPicPr>
        <p:blipFill>
          <a:blip r:embed="rId2"/>
          <a:stretch>
            <a:fillRect/>
          </a:stretch>
        </p:blipFill>
        <p:spPr>
          <a:xfrm>
            <a:off x="955992" y="1550532"/>
            <a:ext cx="1569985" cy="3401568"/>
          </a:xfrm>
          <a:prstGeom prst="rect">
            <a:avLst/>
          </a:prstGeom>
        </p:spPr>
      </p:pic>
    </p:spTree>
    <p:extLst>
      <p:ext uri="{BB962C8B-B14F-4D97-AF65-F5344CB8AC3E}">
        <p14:creationId xmlns:p14="http://schemas.microsoft.com/office/powerpoint/2010/main" val="3728024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E1F7C-E132-72F9-4CCB-431524E71AD5}"/>
              </a:ext>
            </a:extLst>
          </p:cNvPr>
          <p:cNvSpPr>
            <a:spLocks noGrp="1"/>
          </p:cNvSpPr>
          <p:nvPr>
            <p:ph type="title"/>
          </p:nvPr>
        </p:nvSpPr>
        <p:spPr>
          <a:xfrm>
            <a:off x="372533" y="561150"/>
            <a:ext cx="7721600" cy="766200"/>
          </a:xfrm>
        </p:spPr>
        <p:txBody>
          <a:bodyPr/>
          <a:lstStyle/>
          <a:p>
            <a:r>
              <a:rPr lang="en-US" sz="2800" dirty="0">
                <a:latin typeface="Times New Roman" panose="02020603050405020304" pitchFamily="18" charset="0"/>
                <a:ea typeface="Times New Roman" panose="02020603050405020304" pitchFamily="18" charset="0"/>
              </a:rPr>
              <a:t>9</a:t>
            </a:r>
            <a:r>
              <a:rPr lang="en-US" sz="2800" b="1" dirty="0">
                <a:latin typeface="Times New Roman" panose="02020603050405020304" pitchFamily="18" charset="0"/>
                <a:ea typeface="Times New Roman" panose="02020603050405020304" pitchFamily="18" charset="0"/>
              </a:rPr>
              <a:t>- Flutter Application.</a:t>
            </a:r>
            <a:br>
              <a:rPr lang="en-US" sz="2800" b="1" dirty="0">
                <a:latin typeface="Times New Roman" panose="02020603050405020304" pitchFamily="18" charset="0"/>
                <a:ea typeface="Times New Roman" panose="02020603050405020304" pitchFamily="18" charset="0"/>
              </a:rPr>
            </a:br>
            <a:endParaRPr lang="en-US" sz="2800" dirty="0"/>
          </a:p>
        </p:txBody>
      </p:sp>
      <p:sp>
        <p:nvSpPr>
          <p:cNvPr id="3" name="Text Placeholder 2">
            <a:extLst>
              <a:ext uri="{FF2B5EF4-FFF2-40B4-BE49-F238E27FC236}">
                <a16:creationId xmlns:a16="http://schemas.microsoft.com/office/drawing/2014/main" id="{9185463B-CDD6-2870-0987-4E5E7B189E95}"/>
              </a:ext>
            </a:extLst>
          </p:cNvPr>
          <p:cNvSpPr>
            <a:spLocks noGrp="1"/>
          </p:cNvSpPr>
          <p:nvPr>
            <p:ph type="body" idx="1"/>
          </p:nvPr>
        </p:nvSpPr>
        <p:spPr>
          <a:xfrm>
            <a:off x="3451860" y="1413510"/>
            <a:ext cx="5113867" cy="2750820"/>
          </a:xfrm>
        </p:spPr>
        <p:txBody>
          <a:bodyPr/>
          <a:lstStyle/>
          <a:p>
            <a:pPr marL="0" marR="0" algn="just">
              <a:lnSpc>
                <a:spcPct val="150000"/>
              </a:lnSpc>
              <a:spcBef>
                <a:spcPts val="1200"/>
              </a:spcBef>
              <a:spcAft>
                <a:spcPts val="0"/>
              </a:spcAft>
              <a:tabLst>
                <a:tab pos="457200" algn="l"/>
              </a:tabLst>
            </a:pPr>
            <a:r>
              <a:rPr lang="en-US" sz="1800" b="1" dirty="0">
                <a:latin typeface="Times New Roman" panose="02020603050405020304" pitchFamily="18" charset="0"/>
              </a:rPr>
              <a:t>when user opens the application for the first time, onboarding screens appeared. Onboarding screen typically consist of quick walkthroughs, tooltips, or other UI elements and end with the user taking key steps in the application.</a:t>
            </a:r>
          </a:p>
        </p:txBody>
      </p:sp>
      <p:sp>
        <p:nvSpPr>
          <p:cNvPr id="4" name="Slide Number Placeholder 3">
            <a:extLst>
              <a:ext uri="{FF2B5EF4-FFF2-40B4-BE49-F238E27FC236}">
                <a16:creationId xmlns:a16="http://schemas.microsoft.com/office/drawing/2014/main" id="{90473846-6053-B6AE-3D2E-4383F3C897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pic>
        <p:nvPicPr>
          <p:cNvPr id="6" name="Picture 5">
            <a:extLst>
              <a:ext uri="{FF2B5EF4-FFF2-40B4-BE49-F238E27FC236}">
                <a16:creationId xmlns:a16="http://schemas.microsoft.com/office/drawing/2014/main" id="{CE15C70E-559D-7216-BB26-6DBF2DE8D6B2}"/>
              </a:ext>
            </a:extLst>
          </p:cNvPr>
          <p:cNvPicPr>
            <a:picLocks noChangeAspect="1"/>
          </p:cNvPicPr>
          <p:nvPr/>
        </p:nvPicPr>
        <p:blipFill>
          <a:blip r:embed="rId2"/>
          <a:stretch>
            <a:fillRect/>
          </a:stretch>
        </p:blipFill>
        <p:spPr>
          <a:xfrm>
            <a:off x="860213" y="1603872"/>
            <a:ext cx="1569954" cy="3401568"/>
          </a:xfrm>
          <a:prstGeom prst="rect">
            <a:avLst/>
          </a:prstGeom>
        </p:spPr>
      </p:pic>
    </p:spTree>
    <p:extLst>
      <p:ext uri="{BB962C8B-B14F-4D97-AF65-F5344CB8AC3E}">
        <p14:creationId xmlns:p14="http://schemas.microsoft.com/office/powerpoint/2010/main" val="1338955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2"/>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t>INTRODUCTION (Why..?)</a:t>
            </a:r>
            <a:endParaRPr sz="2400" dirty="0"/>
          </a:p>
        </p:txBody>
      </p:sp>
      <p:sp>
        <p:nvSpPr>
          <p:cNvPr id="192" name="Google Shape;192;p1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194" name="Google Shape;194;p12"/>
          <p:cNvGrpSpPr/>
          <p:nvPr/>
        </p:nvGrpSpPr>
        <p:grpSpPr>
          <a:xfrm>
            <a:off x="414670" y="507486"/>
            <a:ext cx="399605" cy="536377"/>
            <a:chOff x="590250" y="244200"/>
            <a:chExt cx="407975" cy="532175"/>
          </a:xfrm>
        </p:grpSpPr>
        <p:sp>
          <p:nvSpPr>
            <p:cNvPr id="195" name="Google Shape;195;p12"/>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2"/>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2"/>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2"/>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2"/>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2"/>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2"/>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2"/>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03;p12"/>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2"/>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2"/>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2"/>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2"/>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2"/>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93;p12">
            <a:extLst>
              <a:ext uri="{FF2B5EF4-FFF2-40B4-BE49-F238E27FC236}">
                <a16:creationId xmlns:a16="http://schemas.microsoft.com/office/drawing/2014/main" id="{94F46598-4161-4833-2539-C59F82E10A0D}"/>
              </a:ext>
            </a:extLst>
          </p:cNvPr>
          <p:cNvSpPr txBox="1">
            <a:spLocks noGrp="1"/>
          </p:cNvSpPr>
          <p:nvPr>
            <p:ph type="body" idx="1"/>
          </p:nvPr>
        </p:nvSpPr>
        <p:spPr>
          <a:xfrm>
            <a:off x="169333" y="1193738"/>
            <a:ext cx="8507764" cy="3442276"/>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US" sz="2800" b="1" dirty="0">
                <a:solidFill>
                  <a:srgbClr val="FF9800"/>
                </a:solidFill>
              </a:rPr>
              <a:t>PROBLEM:</a:t>
            </a:r>
            <a:endParaRPr sz="2800" b="1" dirty="0">
              <a:solidFill>
                <a:srgbClr val="FF9800"/>
              </a:solidFill>
            </a:endParaRPr>
          </a:p>
          <a:p>
            <a:pPr marL="0" indent="0">
              <a:buClr>
                <a:schemeClr val="dk1"/>
              </a:buClr>
              <a:buSzPts val="1100"/>
              <a:buNone/>
            </a:pPr>
            <a:r>
              <a:rPr lang="en-US" sz="1800" dirty="0">
                <a:effectLst/>
                <a:latin typeface="Times New Roman" panose="02020603050405020304" pitchFamily="18" charset="0"/>
                <a:ea typeface="Times New Roman" panose="02020603050405020304" pitchFamily="18" charset="0"/>
              </a:rPr>
              <a:t>-</a:t>
            </a:r>
            <a:r>
              <a:rPr lang="ar-EG" sz="1800" dirty="0">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It’s difficult for scientists to be the whole time in the environment that is cruel, dark, cold, and dangerous and the main goal that wanted from scientists is just analyzing the data to out the reasons </a:t>
            </a:r>
            <a:r>
              <a:rPr lang="en-US" sz="1800" dirty="0">
                <a:latin typeface="Times New Roman" panose="02020603050405020304" pitchFamily="18" charset="0"/>
                <a:ea typeface="Times New Roman" panose="02020603050405020304" pitchFamily="18" charset="0"/>
              </a:rPr>
              <a:t>figure</a:t>
            </a:r>
            <a:endParaRPr lang="en-US" sz="1800" dirty="0">
              <a:effectLst/>
              <a:latin typeface="Times New Roman" panose="02020603050405020304" pitchFamily="18" charset="0"/>
              <a:ea typeface="Times New Roman" panose="02020603050405020304" pitchFamily="18" charset="0"/>
            </a:endParaRPr>
          </a:p>
          <a:p>
            <a:pPr marL="0" indent="0">
              <a:buClr>
                <a:schemeClr val="dk1"/>
              </a:buClr>
              <a:buSzPts val="1100"/>
              <a:buNone/>
            </a:pPr>
            <a:r>
              <a:rPr lang="en-US" sz="1800" b="1" dirty="0">
                <a:latin typeface="Times New Roman" panose="02020603050405020304" pitchFamily="18" charset="0"/>
                <a:ea typeface="Times New Roman" panose="02020603050405020304" pitchFamily="18" charset="0"/>
              </a:rPr>
              <a:t>E</a:t>
            </a:r>
            <a:r>
              <a:rPr lang="en-US" sz="1800" b="1" dirty="0">
                <a:effectLst/>
                <a:latin typeface="Times New Roman" panose="02020603050405020304" pitchFamily="18" charset="0"/>
                <a:ea typeface="Times New Roman" panose="02020603050405020304" pitchFamily="18" charset="0"/>
              </a:rPr>
              <a:t>xploring places like deserts,</a:t>
            </a:r>
            <a:r>
              <a:rPr lang="ar-EG" sz="1800" b="1" dirty="0">
                <a:effectLst/>
                <a:latin typeface="Times New Roman" panose="02020603050405020304" pitchFamily="18" charset="0"/>
                <a:ea typeface="Times New Roman" panose="02020603050405020304" pitchFamily="18" charset="0"/>
              </a:rPr>
              <a:t> </a:t>
            </a:r>
          </a:p>
          <a:p>
            <a:pPr marL="0" indent="0">
              <a:buClr>
                <a:schemeClr val="dk1"/>
              </a:buClr>
              <a:buSzPts val="1100"/>
              <a:buNone/>
            </a:pPr>
            <a:r>
              <a:rPr lang="en-US" sz="1800" b="1" dirty="0">
                <a:effectLst/>
                <a:latin typeface="Times New Roman" panose="02020603050405020304" pitchFamily="18" charset="0"/>
                <a:ea typeface="Times New Roman" panose="02020603050405020304" pitchFamily="18" charset="0"/>
              </a:rPr>
              <a:t>forests, </a:t>
            </a:r>
            <a:endParaRPr lang="ar-EG" sz="1800" b="1" dirty="0">
              <a:effectLst/>
              <a:latin typeface="Times New Roman" panose="02020603050405020304" pitchFamily="18" charset="0"/>
              <a:ea typeface="Times New Roman" panose="02020603050405020304" pitchFamily="18" charset="0"/>
            </a:endParaRPr>
          </a:p>
          <a:p>
            <a:pPr marL="0" indent="0">
              <a:buClr>
                <a:schemeClr val="dk1"/>
              </a:buClr>
              <a:buSzPts val="1100"/>
              <a:buNone/>
            </a:pPr>
            <a:r>
              <a:rPr lang="en-US" sz="1800" b="1" dirty="0">
                <a:effectLst/>
                <a:latin typeface="Times New Roman" panose="02020603050405020304" pitchFamily="18" charset="0"/>
                <a:ea typeface="Times New Roman" panose="02020603050405020304" pitchFamily="18" charset="0"/>
              </a:rPr>
              <a:t>Archaeological tombs.</a:t>
            </a:r>
          </a:p>
          <a:p>
            <a:pPr marL="0" lvl="0" indent="0" algn="l" rtl="0">
              <a:spcBef>
                <a:spcPts val="600"/>
              </a:spcBef>
              <a:spcAft>
                <a:spcPts val="0"/>
              </a:spcAft>
              <a:buClr>
                <a:schemeClr val="dk1"/>
              </a:buClr>
              <a:buSzPts val="1100"/>
              <a:buFont typeface="Arial"/>
              <a:buNone/>
            </a:pPr>
            <a:endParaRPr lang="en-US" dirty="0"/>
          </a:p>
        </p:txBody>
      </p:sp>
      <p:pic>
        <p:nvPicPr>
          <p:cNvPr id="5" name="Picture 4" descr="A picture containing aeolian landform, sand, outdoor, landscape&#10;&#10;Description automatically generated">
            <a:extLst>
              <a:ext uri="{FF2B5EF4-FFF2-40B4-BE49-F238E27FC236}">
                <a16:creationId xmlns:a16="http://schemas.microsoft.com/office/drawing/2014/main" id="{C12A1090-2244-E640-787B-F817727AAAAE}"/>
              </a:ext>
            </a:extLst>
          </p:cNvPr>
          <p:cNvPicPr>
            <a:picLocks noChangeAspect="1"/>
          </p:cNvPicPr>
          <p:nvPr/>
        </p:nvPicPr>
        <p:blipFill>
          <a:blip r:embed="rId3"/>
          <a:stretch>
            <a:fillRect/>
          </a:stretch>
        </p:blipFill>
        <p:spPr>
          <a:xfrm>
            <a:off x="7158924" y="2395665"/>
            <a:ext cx="1985076" cy="1324418"/>
          </a:xfrm>
          <a:prstGeom prst="rect">
            <a:avLst/>
          </a:prstGeom>
          <a:ln>
            <a:noFill/>
          </a:ln>
          <a:effectLst>
            <a:softEdge rad="112500"/>
          </a:effectLst>
        </p:spPr>
      </p:pic>
      <p:pic>
        <p:nvPicPr>
          <p:cNvPr id="7" name="Picture 6" descr="A path through a forest&#10;&#10;Description automatically generated with low confidence">
            <a:extLst>
              <a:ext uri="{FF2B5EF4-FFF2-40B4-BE49-F238E27FC236}">
                <a16:creationId xmlns:a16="http://schemas.microsoft.com/office/drawing/2014/main" id="{9FB2D413-51D6-BA24-A8CB-4800B3F789AF}"/>
              </a:ext>
            </a:extLst>
          </p:cNvPr>
          <p:cNvPicPr>
            <a:picLocks noChangeAspect="1"/>
          </p:cNvPicPr>
          <p:nvPr/>
        </p:nvPicPr>
        <p:blipFill>
          <a:blip r:embed="rId4"/>
          <a:stretch>
            <a:fillRect/>
          </a:stretch>
        </p:blipFill>
        <p:spPr>
          <a:xfrm>
            <a:off x="5308129" y="2763319"/>
            <a:ext cx="1986628" cy="1324419"/>
          </a:xfrm>
          <a:prstGeom prst="rect">
            <a:avLst/>
          </a:prstGeom>
          <a:ln>
            <a:noFill/>
          </a:ln>
          <a:effectLst>
            <a:softEdge rad="112500"/>
          </a:effectLst>
        </p:spPr>
      </p:pic>
      <p:pic>
        <p:nvPicPr>
          <p:cNvPr id="9" name="Picture 8" descr="A picture containing ruins, wall, cave, stone&#10;&#10;Description automatically generated">
            <a:extLst>
              <a:ext uri="{FF2B5EF4-FFF2-40B4-BE49-F238E27FC236}">
                <a16:creationId xmlns:a16="http://schemas.microsoft.com/office/drawing/2014/main" id="{BBA95DC6-A550-07EF-BAFB-190D6B835C2D}"/>
              </a:ext>
            </a:extLst>
          </p:cNvPr>
          <p:cNvPicPr>
            <a:picLocks noChangeAspect="1"/>
          </p:cNvPicPr>
          <p:nvPr/>
        </p:nvPicPr>
        <p:blipFill>
          <a:blip r:embed="rId5"/>
          <a:stretch>
            <a:fillRect/>
          </a:stretch>
        </p:blipFill>
        <p:spPr>
          <a:xfrm>
            <a:off x="2592093" y="3066150"/>
            <a:ext cx="2828925" cy="1885950"/>
          </a:xfrm>
          <a:prstGeom prst="rect">
            <a:avLst/>
          </a:prstGeom>
          <a:ln>
            <a:noFill/>
          </a:ln>
          <a:effectLst>
            <a:softEdge rad="112500"/>
          </a:effectLst>
        </p:spPr>
      </p:pic>
    </p:spTree>
  </p:cSld>
  <p:clrMapOvr>
    <a:masterClrMapping/>
  </p:clrMapOvr>
  <p:transition>
    <p:fade thruBlk="1"/>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E1F7C-E132-72F9-4CCB-431524E71AD5}"/>
              </a:ext>
            </a:extLst>
          </p:cNvPr>
          <p:cNvSpPr>
            <a:spLocks noGrp="1"/>
          </p:cNvSpPr>
          <p:nvPr>
            <p:ph type="title"/>
          </p:nvPr>
        </p:nvSpPr>
        <p:spPr>
          <a:xfrm>
            <a:off x="372533" y="561150"/>
            <a:ext cx="7721600" cy="766200"/>
          </a:xfrm>
        </p:spPr>
        <p:txBody>
          <a:bodyPr/>
          <a:lstStyle/>
          <a:p>
            <a:r>
              <a:rPr lang="en-US" sz="2800" dirty="0">
                <a:latin typeface="Times New Roman" panose="02020603050405020304" pitchFamily="18" charset="0"/>
                <a:ea typeface="Times New Roman" panose="02020603050405020304" pitchFamily="18" charset="0"/>
              </a:rPr>
              <a:t>9</a:t>
            </a:r>
            <a:r>
              <a:rPr lang="en-US" sz="2800" b="1" dirty="0">
                <a:latin typeface="Times New Roman" panose="02020603050405020304" pitchFamily="18" charset="0"/>
                <a:ea typeface="Times New Roman" panose="02020603050405020304" pitchFamily="18" charset="0"/>
              </a:rPr>
              <a:t>- Flutter Application.</a:t>
            </a:r>
            <a:br>
              <a:rPr lang="en-US" sz="2800" b="1" dirty="0">
                <a:latin typeface="Times New Roman" panose="02020603050405020304" pitchFamily="18" charset="0"/>
                <a:ea typeface="Times New Roman" panose="02020603050405020304" pitchFamily="18" charset="0"/>
              </a:rPr>
            </a:br>
            <a:endParaRPr lang="en-US" sz="2800" dirty="0"/>
          </a:p>
        </p:txBody>
      </p:sp>
      <p:sp>
        <p:nvSpPr>
          <p:cNvPr id="3" name="Text Placeholder 2">
            <a:extLst>
              <a:ext uri="{FF2B5EF4-FFF2-40B4-BE49-F238E27FC236}">
                <a16:creationId xmlns:a16="http://schemas.microsoft.com/office/drawing/2014/main" id="{9185463B-CDD6-2870-0987-4E5E7B189E95}"/>
              </a:ext>
            </a:extLst>
          </p:cNvPr>
          <p:cNvSpPr>
            <a:spLocks noGrp="1"/>
          </p:cNvSpPr>
          <p:nvPr>
            <p:ph type="body" idx="1"/>
          </p:nvPr>
        </p:nvSpPr>
        <p:spPr>
          <a:xfrm>
            <a:off x="3962400" y="1413510"/>
            <a:ext cx="4603327" cy="2750820"/>
          </a:xfrm>
        </p:spPr>
        <p:txBody>
          <a:bodyPr/>
          <a:lstStyle/>
          <a:p>
            <a:pPr marL="0" marR="0" algn="just">
              <a:lnSpc>
                <a:spcPct val="150000"/>
              </a:lnSpc>
              <a:spcBef>
                <a:spcPts val="1200"/>
              </a:spcBef>
              <a:spcAft>
                <a:spcPts val="0"/>
              </a:spcAft>
              <a:tabLst>
                <a:tab pos="457200" algn="l"/>
              </a:tabLst>
            </a:pPr>
            <a:r>
              <a:rPr lang="en-US" sz="1800" b="1" dirty="0">
                <a:latin typeface="Times New Roman" panose="02020603050405020304" pitchFamily="18" charset="0"/>
              </a:rPr>
              <a:t>Second and third screens are about the application’s topic.</a:t>
            </a:r>
          </a:p>
        </p:txBody>
      </p:sp>
      <p:sp>
        <p:nvSpPr>
          <p:cNvPr id="4" name="Slide Number Placeholder 3">
            <a:extLst>
              <a:ext uri="{FF2B5EF4-FFF2-40B4-BE49-F238E27FC236}">
                <a16:creationId xmlns:a16="http://schemas.microsoft.com/office/drawing/2014/main" id="{90473846-6053-B6AE-3D2E-4383F3C897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pic>
        <p:nvPicPr>
          <p:cNvPr id="6" name="Picture 5">
            <a:extLst>
              <a:ext uri="{FF2B5EF4-FFF2-40B4-BE49-F238E27FC236}">
                <a16:creationId xmlns:a16="http://schemas.microsoft.com/office/drawing/2014/main" id="{8FF343D9-DC9B-74DD-F67F-0DDF646BA5D0}"/>
              </a:ext>
            </a:extLst>
          </p:cNvPr>
          <p:cNvPicPr>
            <a:picLocks noChangeAspect="1"/>
          </p:cNvPicPr>
          <p:nvPr/>
        </p:nvPicPr>
        <p:blipFill>
          <a:blip r:embed="rId2"/>
          <a:stretch>
            <a:fillRect/>
          </a:stretch>
        </p:blipFill>
        <p:spPr>
          <a:xfrm>
            <a:off x="282997" y="1589024"/>
            <a:ext cx="1569985" cy="3401568"/>
          </a:xfrm>
          <a:prstGeom prst="rect">
            <a:avLst/>
          </a:prstGeom>
        </p:spPr>
      </p:pic>
      <p:pic>
        <p:nvPicPr>
          <p:cNvPr id="7" name="Picture 6">
            <a:extLst>
              <a:ext uri="{FF2B5EF4-FFF2-40B4-BE49-F238E27FC236}">
                <a16:creationId xmlns:a16="http://schemas.microsoft.com/office/drawing/2014/main" id="{95F220B0-6ED7-D991-7C23-0429DEA14244}"/>
              </a:ext>
            </a:extLst>
          </p:cNvPr>
          <p:cNvPicPr>
            <a:picLocks noChangeAspect="1"/>
          </p:cNvPicPr>
          <p:nvPr/>
        </p:nvPicPr>
        <p:blipFill>
          <a:blip r:embed="rId3"/>
          <a:stretch>
            <a:fillRect/>
          </a:stretch>
        </p:blipFill>
        <p:spPr>
          <a:xfrm>
            <a:off x="2251392" y="1589024"/>
            <a:ext cx="1569985" cy="3401568"/>
          </a:xfrm>
          <a:prstGeom prst="rect">
            <a:avLst/>
          </a:prstGeom>
        </p:spPr>
      </p:pic>
    </p:spTree>
    <p:extLst>
      <p:ext uri="{BB962C8B-B14F-4D97-AF65-F5344CB8AC3E}">
        <p14:creationId xmlns:p14="http://schemas.microsoft.com/office/powerpoint/2010/main" val="41551283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E1F7C-E132-72F9-4CCB-431524E71AD5}"/>
              </a:ext>
            </a:extLst>
          </p:cNvPr>
          <p:cNvSpPr>
            <a:spLocks noGrp="1"/>
          </p:cNvSpPr>
          <p:nvPr>
            <p:ph type="title"/>
          </p:nvPr>
        </p:nvSpPr>
        <p:spPr>
          <a:xfrm>
            <a:off x="372533" y="561150"/>
            <a:ext cx="7721600" cy="766200"/>
          </a:xfrm>
        </p:spPr>
        <p:txBody>
          <a:bodyPr/>
          <a:lstStyle/>
          <a:p>
            <a:r>
              <a:rPr lang="en-US" sz="2800" dirty="0">
                <a:latin typeface="Times New Roman" panose="02020603050405020304" pitchFamily="18" charset="0"/>
                <a:ea typeface="Times New Roman" panose="02020603050405020304" pitchFamily="18" charset="0"/>
              </a:rPr>
              <a:t>9</a:t>
            </a:r>
            <a:r>
              <a:rPr lang="en-US" sz="2800" b="1" dirty="0">
                <a:latin typeface="Times New Roman" panose="02020603050405020304" pitchFamily="18" charset="0"/>
                <a:ea typeface="Times New Roman" panose="02020603050405020304" pitchFamily="18" charset="0"/>
              </a:rPr>
              <a:t>- Flutter Application.</a:t>
            </a:r>
            <a:br>
              <a:rPr lang="en-US" sz="2800" b="1" dirty="0">
                <a:latin typeface="Times New Roman" panose="02020603050405020304" pitchFamily="18" charset="0"/>
                <a:ea typeface="Times New Roman" panose="02020603050405020304" pitchFamily="18" charset="0"/>
              </a:rPr>
            </a:br>
            <a:endParaRPr lang="en-US" sz="2800" dirty="0"/>
          </a:p>
        </p:txBody>
      </p:sp>
      <p:sp>
        <p:nvSpPr>
          <p:cNvPr id="3" name="Text Placeholder 2">
            <a:extLst>
              <a:ext uri="{FF2B5EF4-FFF2-40B4-BE49-F238E27FC236}">
                <a16:creationId xmlns:a16="http://schemas.microsoft.com/office/drawing/2014/main" id="{9185463B-CDD6-2870-0987-4E5E7B189E95}"/>
              </a:ext>
            </a:extLst>
          </p:cNvPr>
          <p:cNvSpPr>
            <a:spLocks noGrp="1"/>
          </p:cNvSpPr>
          <p:nvPr>
            <p:ph type="body" idx="1"/>
          </p:nvPr>
        </p:nvSpPr>
        <p:spPr>
          <a:xfrm>
            <a:off x="3962400" y="1413510"/>
            <a:ext cx="4603327" cy="2750820"/>
          </a:xfrm>
        </p:spPr>
        <p:txBody>
          <a:bodyPr/>
          <a:lstStyle/>
          <a:p>
            <a:pPr marL="0" marR="0" algn="just">
              <a:lnSpc>
                <a:spcPct val="150000"/>
              </a:lnSpc>
              <a:spcBef>
                <a:spcPts val="1200"/>
              </a:spcBef>
              <a:spcAft>
                <a:spcPts val="0"/>
              </a:spcAft>
              <a:tabLst>
                <a:tab pos="457200" algn="l"/>
              </a:tabLst>
            </a:pPr>
            <a:r>
              <a:rPr lang="en-US" sz="1800" b="1" dirty="0">
                <a:latin typeface="Times New Roman" panose="02020603050405020304" pitchFamily="18" charset="0"/>
              </a:rPr>
              <a:t>when the user Get Started he will find the log in screen and have options to log in or to register new account </a:t>
            </a:r>
          </a:p>
        </p:txBody>
      </p:sp>
      <p:sp>
        <p:nvSpPr>
          <p:cNvPr id="4" name="Slide Number Placeholder 3">
            <a:extLst>
              <a:ext uri="{FF2B5EF4-FFF2-40B4-BE49-F238E27FC236}">
                <a16:creationId xmlns:a16="http://schemas.microsoft.com/office/drawing/2014/main" id="{90473846-6053-B6AE-3D2E-4383F3C897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pic>
        <p:nvPicPr>
          <p:cNvPr id="5" name="Picture 4">
            <a:extLst>
              <a:ext uri="{FF2B5EF4-FFF2-40B4-BE49-F238E27FC236}">
                <a16:creationId xmlns:a16="http://schemas.microsoft.com/office/drawing/2014/main" id="{8D269DF4-A59F-45F6-540A-59D2EADD8277}"/>
              </a:ext>
            </a:extLst>
          </p:cNvPr>
          <p:cNvPicPr>
            <a:picLocks noChangeAspect="1"/>
          </p:cNvPicPr>
          <p:nvPr/>
        </p:nvPicPr>
        <p:blipFill>
          <a:blip r:embed="rId2"/>
          <a:stretch>
            <a:fillRect/>
          </a:stretch>
        </p:blipFill>
        <p:spPr>
          <a:xfrm>
            <a:off x="494103" y="1589024"/>
            <a:ext cx="1569985" cy="3401568"/>
          </a:xfrm>
          <a:prstGeom prst="rect">
            <a:avLst/>
          </a:prstGeom>
        </p:spPr>
      </p:pic>
      <p:pic>
        <p:nvPicPr>
          <p:cNvPr id="8" name="Picture 7">
            <a:extLst>
              <a:ext uri="{FF2B5EF4-FFF2-40B4-BE49-F238E27FC236}">
                <a16:creationId xmlns:a16="http://schemas.microsoft.com/office/drawing/2014/main" id="{52CDC693-A56B-C028-37D6-1A9DCB7D9AB4}"/>
              </a:ext>
            </a:extLst>
          </p:cNvPr>
          <p:cNvPicPr>
            <a:picLocks noChangeAspect="1"/>
          </p:cNvPicPr>
          <p:nvPr/>
        </p:nvPicPr>
        <p:blipFill>
          <a:blip r:embed="rId3"/>
          <a:stretch>
            <a:fillRect/>
          </a:stretch>
        </p:blipFill>
        <p:spPr>
          <a:xfrm>
            <a:off x="2182061" y="1589024"/>
            <a:ext cx="1569985" cy="3401568"/>
          </a:xfrm>
          <a:prstGeom prst="rect">
            <a:avLst/>
          </a:prstGeom>
        </p:spPr>
      </p:pic>
    </p:spTree>
    <p:extLst>
      <p:ext uri="{BB962C8B-B14F-4D97-AF65-F5344CB8AC3E}">
        <p14:creationId xmlns:p14="http://schemas.microsoft.com/office/powerpoint/2010/main" val="31222458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E1F7C-E132-72F9-4CCB-431524E71AD5}"/>
              </a:ext>
            </a:extLst>
          </p:cNvPr>
          <p:cNvSpPr>
            <a:spLocks noGrp="1"/>
          </p:cNvSpPr>
          <p:nvPr>
            <p:ph type="title"/>
          </p:nvPr>
        </p:nvSpPr>
        <p:spPr>
          <a:xfrm>
            <a:off x="372533" y="561150"/>
            <a:ext cx="7721600" cy="766200"/>
          </a:xfrm>
        </p:spPr>
        <p:txBody>
          <a:bodyPr/>
          <a:lstStyle/>
          <a:p>
            <a:r>
              <a:rPr lang="en-US" sz="2800" dirty="0">
                <a:latin typeface="Times New Roman" panose="02020603050405020304" pitchFamily="18" charset="0"/>
                <a:ea typeface="Times New Roman" panose="02020603050405020304" pitchFamily="18" charset="0"/>
              </a:rPr>
              <a:t>9</a:t>
            </a:r>
            <a:r>
              <a:rPr lang="en-US" sz="2800" b="1" dirty="0">
                <a:latin typeface="Times New Roman" panose="02020603050405020304" pitchFamily="18" charset="0"/>
                <a:ea typeface="Times New Roman" panose="02020603050405020304" pitchFamily="18" charset="0"/>
              </a:rPr>
              <a:t>- Flutter Application.</a:t>
            </a:r>
            <a:br>
              <a:rPr lang="en-US" sz="2800" b="1" dirty="0">
                <a:latin typeface="Times New Roman" panose="02020603050405020304" pitchFamily="18" charset="0"/>
                <a:ea typeface="Times New Roman" panose="02020603050405020304" pitchFamily="18" charset="0"/>
              </a:rPr>
            </a:br>
            <a:endParaRPr lang="en-US" sz="2800" dirty="0"/>
          </a:p>
        </p:txBody>
      </p:sp>
      <p:sp>
        <p:nvSpPr>
          <p:cNvPr id="3" name="Text Placeholder 2">
            <a:extLst>
              <a:ext uri="{FF2B5EF4-FFF2-40B4-BE49-F238E27FC236}">
                <a16:creationId xmlns:a16="http://schemas.microsoft.com/office/drawing/2014/main" id="{9185463B-CDD6-2870-0987-4E5E7B189E95}"/>
              </a:ext>
            </a:extLst>
          </p:cNvPr>
          <p:cNvSpPr>
            <a:spLocks noGrp="1"/>
          </p:cNvSpPr>
          <p:nvPr>
            <p:ph type="body" idx="1"/>
          </p:nvPr>
        </p:nvSpPr>
        <p:spPr>
          <a:xfrm>
            <a:off x="3497580" y="1413510"/>
            <a:ext cx="5068147" cy="2750820"/>
          </a:xfrm>
        </p:spPr>
        <p:txBody>
          <a:bodyPr/>
          <a:lstStyle/>
          <a:p>
            <a:pPr marL="0" algn="just">
              <a:lnSpc>
                <a:spcPct val="150000"/>
              </a:lnSpc>
              <a:spcBef>
                <a:spcPts val="1200"/>
              </a:spcBef>
              <a:tabLst>
                <a:tab pos="457200" algn="l"/>
              </a:tabLst>
            </a:pPr>
            <a:r>
              <a:rPr lang="en-US" sz="1800" b="1" dirty="0">
                <a:latin typeface="Times New Roman" panose="02020603050405020304" pitchFamily="18" charset="0"/>
              </a:rPr>
              <a:t>If the user writes wrong Email or password the app will send a dialog box to show the error.</a:t>
            </a:r>
          </a:p>
          <a:p>
            <a:pPr marL="0" marR="0" algn="just">
              <a:lnSpc>
                <a:spcPct val="150000"/>
              </a:lnSpc>
              <a:spcBef>
                <a:spcPts val="1200"/>
              </a:spcBef>
              <a:spcAft>
                <a:spcPts val="0"/>
              </a:spcAft>
              <a:tabLst>
                <a:tab pos="457200" algn="l"/>
              </a:tabLst>
            </a:pPr>
            <a:endParaRPr lang="en-US" sz="1800" b="1" dirty="0">
              <a:latin typeface="Times New Roman" panose="02020603050405020304" pitchFamily="18" charset="0"/>
            </a:endParaRPr>
          </a:p>
        </p:txBody>
      </p:sp>
      <p:sp>
        <p:nvSpPr>
          <p:cNvPr id="4" name="Slide Number Placeholder 3">
            <a:extLst>
              <a:ext uri="{FF2B5EF4-FFF2-40B4-BE49-F238E27FC236}">
                <a16:creationId xmlns:a16="http://schemas.microsoft.com/office/drawing/2014/main" id="{90473846-6053-B6AE-3D2E-4383F3C897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pic>
        <p:nvPicPr>
          <p:cNvPr id="6" name="Picture 5">
            <a:extLst>
              <a:ext uri="{FF2B5EF4-FFF2-40B4-BE49-F238E27FC236}">
                <a16:creationId xmlns:a16="http://schemas.microsoft.com/office/drawing/2014/main" id="{E680CE17-9230-D3C8-BBA2-A012757D9AB8}"/>
              </a:ext>
            </a:extLst>
          </p:cNvPr>
          <p:cNvPicPr>
            <a:picLocks noChangeAspect="1"/>
          </p:cNvPicPr>
          <p:nvPr/>
        </p:nvPicPr>
        <p:blipFill>
          <a:blip r:embed="rId2"/>
          <a:stretch>
            <a:fillRect/>
          </a:stretch>
        </p:blipFill>
        <p:spPr>
          <a:xfrm>
            <a:off x="1169352" y="1550532"/>
            <a:ext cx="1569985" cy="3401568"/>
          </a:xfrm>
          <a:prstGeom prst="rect">
            <a:avLst/>
          </a:prstGeom>
        </p:spPr>
      </p:pic>
    </p:spTree>
    <p:extLst>
      <p:ext uri="{BB962C8B-B14F-4D97-AF65-F5344CB8AC3E}">
        <p14:creationId xmlns:p14="http://schemas.microsoft.com/office/powerpoint/2010/main" val="7063349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E1F7C-E132-72F9-4CCB-431524E71AD5}"/>
              </a:ext>
            </a:extLst>
          </p:cNvPr>
          <p:cNvSpPr>
            <a:spLocks noGrp="1"/>
          </p:cNvSpPr>
          <p:nvPr>
            <p:ph type="title"/>
          </p:nvPr>
        </p:nvSpPr>
        <p:spPr>
          <a:xfrm>
            <a:off x="372533" y="561150"/>
            <a:ext cx="7721600" cy="766200"/>
          </a:xfrm>
        </p:spPr>
        <p:txBody>
          <a:bodyPr/>
          <a:lstStyle/>
          <a:p>
            <a:r>
              <a:rPr lang="en-US" sz="2800" dirty="0">
                <a:latin typeface="Times New Roman" panose="02020603050405020304" pitchFamily="18" charset="0"/>
                <a:ea typeface="Times New Roman" panose="02020603050405020304" pitchFamily="18" charset="0"/>
              </a:rPr>
              <a:t>9</a:t>
            </a:r>
            <a:r>
              <a:rPr lang="en-US" sz="2800" b="1" dirty="0">
                <a:latin typeface="Times New Roman" panose="02020603050405020304" pitchFamily="18" charset="0"/>
                <a:ea typeface="Times New Roman" panose="02020603050405020304" pitchFamily="18" charset="0"/>
              </a:rPr>
              <a:t>- Flutter Application.</a:t>
            </a:r>
            <a:br>
              <a:rPr lang="en-US" sz="2800" b="1" dirty="0">
                <a:latin typeface="Times New Roman" panose="02020603050405020304" pitchFamily="18" charset="0"/>
                <a:ea typeface="Times New Roman" panose="02020603050405020304" pitchFamily="18" charset="0"/>
              </a:rPr>
            </a:br>
            <a:endParaRPr lang="en-US" sz="2800" dirty="0"/>
          </a:p>
        </p:txBody>
      </p:sp>
      <p:sp>
        <p:nvSpPr>
          <p:cNvPr id="3" name="Text Placeholder 2">
            <a:extLst>
              <a:ext uri="{FF2B5EF4-FFF2-40B4-BE49-F238E27FC236}">
                <a16:creationId xmlns:a16="http://schemas.microsoft.com/office/drawing/2014/main" id="{9185463B-CDD6-2870-0987-4E5E7B189E95}"/>
              </a:ext>
            </a:extLst>
          </p:cNvPr>
          <p:cNvSpPr>
            <a:spLocks noGrp="1"/>
          </p:cNvSpPr>
          <p:nvPr>
            <p:ph type="body" idx="1"/>
          </p:nvPr>
        </p:nvSpPr>
        <p:spPr>
          <a:xfrm>
            <a:off x="3497580" y="1737360"/>
            <a:ext cx="5068147" cy="2426970"/>
          </a:xfrm>
        </p:spPr>
        <p:txBody>
          <a:bodyPr/>
          <a:lstStyle/>
          <a:p>
            <a:pPr marL="0" algn="just">
              <a:lnSpc>
                <a:spcPct val="150000"/>
              </a:lnSpc>
              <a:spcBef>
                <a:spcPts val="1200"/>
              </a:spcBef>
              <a:tabLst>
                <a:tab pos="457200" algn="l"/>
              </a:tabLst>
            </a:pPr>
            <a:r>
              <a:rPr lang="en-US" sz="1800" b="1" dirty="0">
                <a:latin typeface="Times New Roman" panose="02020603050405020304" pitchFamily="18" charset="0"/>
              </a:rPr>
              <a:t>If the user has no account he will register for a new account by filling his information.</a:t>
            </a:r>
          </a:p>
          <a:p>
            <a:pPr marL="0" algn="just">
              <a:lnSpc>
                <a:spcPct val="150000"/>
              </a:lnSpc>
              <a:spcBef>
                <a:spcPts val="1200"/>
              </a:spcBef>
              <a:tabLst>
                <a:tab pos="457200" algn="l"/>
              </a:tabLst>
            </a:pPr>
            <a:endParaRPr lang="en-US" sz="1800" b="1" dirty="0">
              <a:latin typeface="Times New Roman" panose="02020603050405020304" pitchFamily="18" charset="0"/>
            </a:endParaRPr>
          </a:p>
          <a:p>
            <a:pPr marL="0" marR="0" algn="just">
              <a:lnSpc>
                <a:spcPct val="150000"/>
              </a:lnSpc>
              <a:spcBef>
                <a:spcPts val="1200"/>
              </a:spcBef>
              <a:spcAft>
                <a:spcPts val="0"/>
              </a:spcAft>
              <a:tabLst>
                <a:tab pos="457200" algn="l"/>
              </a:tabLst>
            </a:pPr>
            <a:endParaRPr lang="en-US" sz="1800" b="1" dirty="0">
              <a:latin typeface="Times New Roman" panose="02020603050405020304" pitchFamily="18" charset="0"/>
            </a:endParaRPr>
          </a:p>
        </p:txBody>
      </p:sp>
      <p:sp>
        <p:nvSpPr>
          <p:cNvPr id="4" name="Slide Number Placeholder 3">
            <a:extLst>
              <a:ext uri="{FF2B5EF4-FFF2-40B4-BE49-F238E27FC236}">
                <a16:creationId xmlns:a16="http://schemas.microsoft.com/office/drawing/2014/main" id="{90473846-6053-B6AE-3D2E-4383F3C897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pic>
        <p:nvPicPr>
          <p:cNvPr id="5" name="Picture 4">
            <a:extLst>
              <a:ext uri="{FF2B5EF4-FFF2-40B4-BE49-F238E27FC236}">
                <a16:creationId xmlns:a16="http://schemas.microsoft.com/office/drawing/2014/main" id="{C6337C7A-53D2-DDA8-75DE-1D6165034F23}"/>
              </a:ext>
            </a:extLst>
          </p:cNvPr>
          <p:cNvPicPr>
            <a:picLocks noChangeAspect="1"/>
          </p:cNvPicPr>
          <p:nvPr/>
        </p:nvPicPr>
        <p:blipFill>
          <a:blip r:embed="rId2"/>
          <a:stretch>
            <a:fillRect/>
          </a:stretch>
        </p:blipFill>
        <p:spPr>
          <a:xfrm>
            <a:off x="1085532" y="1550532"/>
            <a:ext cx="1569985" cy="3401568"/>
          </a:xfrm>
          <a:prstGeom prst="rect">
            <a:avLst/>
          </a:prstGeom>
        </p:spPr>
      </p:pic>
    </p:spTree>
    <p:extLst>
      <p:ext uri="{BB962C8B-B14F-4D97-AF65-F5344CB8AC3E}">
        <p14:creationId xmlns:p14="http://schemas.microsoft.com/office/powerpoint/2010/main" val="1828543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E1F7C-E132-72F9-4CCB-431524E71AD5}"/>
              </a:ext>
            </a:extLst>
          </p:cNvPr>
          <p:cNvSpPr>
            <a:spLocks noGrp="1"/>
          </p:cNvSpPr>
          <p:nvPr>
            <p:ph type="title"/>
          </p:nvPr>
        </p:nvSpPr>
        <p:spPr>
          <a:xfrm>
            <a:off x="372533" y="561150"/>
            <a:ext cx="7721600" cy="766200"/>
          </a:xfrm>
        </p:spPr>
        <p:txBody>
          <a:bodyPr/>
          <a:lstStyle/>
          <a:p>
            <a:r>
              <a:rPr lang="en-US" sz="2800" dirty="0">
                <a:latin typeface="Times New Roman" panose="02020603050405020304" pitchFamily="18" charset="0"/>
                <a:ea typeface="Times New Roman" panose="02020603050405020304" pitchFamily="18" charset="0"/>
              </a:rPr>
              <a:t>9</a:t>
            </a:r>
            <a:r>
              <a:rPr lang="en-US" sz="2800" b="1" dirty="0">
                <a:latin typeface="Times New Roman" panose="02020603050405020304" pitchFamily="18" charset="0"/>
                <a:ea typeface="Times New Roman" panose="02020603050405020304" pitchFamily="18" charset="0"/>
              </a:rPr>
              <a:t>- Flutter Application.</a:t>
            </a:r>
            <a:br>
              <a:rPr lang="en-US" sz="2800" b="1" dirty="0">
                <a:latin typeface="Times New Roman" panose="02020603050405020304" pitchFamily="18" charset="0"/>
                <a:ea typeface="Times New Roman" panose="02020603050405020304" pitchFamily="18" charset="0"/>
              </a:rPr>
            </a:br>
            <a:endParaRPr lang="en-US" sz="2800" dirty="0"/>
          </a:p>
        </p:txBody>
      </p:sp>
      <p:sp>
        <p:nvSpPr>
          <p:cNvPr id="3" name="Text Placeholder 2">
            <a:extLst>
              <a:ext uri="{FF2B5EF4-FFF2-40B4-BE49-F238E27FC236}">
                <a16:creationId xmlns:a16="http://schemas.microsoft.com/office/drawing/2014/main" id="{9185463B-CDD6-2870-0987-4E5E7B189E95}"/>
              </a:ext>
            </a:extLst>
          </p:cNvPr>
          <p:cNvSpPr>
            <a:spLocks noGrp="1"/>
          </p:cNvSpPr>
          <p:nvPr>
            <p:ph type="body" idx="1"/>
          </p:nvPr>
        </p:nvSpPr>
        <p:spPr>
          <a:xfrm>
            <a:off x="3482340" y="1746840"/>
            <a:ext cx="5068147" cy="2836980"/>
          </a:xfrm>
        </p:spPr>
        <p:txBody>
          <a:bodyPr/>
          <a:lstStyle/>
          <a:p>
            <a:pPr marL="0" algn="just">
              <a:lnSpc>
                <a:spcPct val="150000"/>
              </a:lnSpc>
              <a:spcBef>
                <a:spcPts val="1200"/>
              </a:spcBef>
              <a:tabLst>
                <a:tab pos="457200" algn="l"/>
              </a:tabLst>
            </a:pPr>
            <a:r>
              <a:rPr lang="en-US" sz="1800" b="1" dirty="0">
                <a:latin typeface="Times New Roman" panose="02020603050405020304" pitchFamily="18" charset="0"/>
              </a:rPr>
              <a:t>If the user forgot his password he can press on “Forgot Password?”, and the forgot password screen will appear.</a:t>
            </a:r>
          </a:p>
          <a:p>
            <a:pPr marL="0" algn="just">
              <a:lnSpc>
                <a:spcPct val="150000"/>
              </a:lnSpc>
              <a:spcBef>
                <a:spcPts val="1200"/>
              </a:spcBef>
              <a:tabLst>
                <a:tab pos="457200" algn="l"/>
              </a:tabLst>
            </a:pPr>
            <a:endParaRPr lang="en-US" sz="1800" b="1" dirty="0">
              <a:latin typeface="Times New Roman" panose="02020603050405020304" pitchFamily="18" charset="0"/>
            </a:endParaRPr>
          </a:p>
          <a:p>
            <a:pPr marL="0" algn="just">
              <a:lnSpc>
                <a:spcPct val="150000"/>
              </a:lnSpc>
              <a:spcBef>
                <a:spcPts val="1200"/>
              </a:spcBef>
              <a:tabLst>
                <a:tab pos="457200" algn="l"/>
              </a:tabLst>
            </a:pPr>
            <a:endParaRPr lang="en-US" sz="1800" b="1" dirty="0">
              <a:latin typeface="Times New Roman" panose="02020603050405020304" pitchFamily="18" charset="0"/>
            </a:endParaRPr>
          </a:p>
          <a:p>
            <a:pPr marL="0" marR="0" algn="just">
              <a:lnSpc>
                <a:spcPct val="150000"/>
              </a:lnSpc>
              <a:spcBef>
                <a:spcPts val="1200"/>
              </a:spcBef>
              <a:spcAft>
                <a:spcPts val="0"/>
              </a:spcAft>
              <a:tabLst>
                <a:tab pos="457200" algn="l"/>
              </a:tabLst>
            </a:pPr>
            <a:endParaRPr lang="en-US" sz="1800" b="1" dirty="0">
              <a:latin typeface="Times New Roman" panose="02020603050405020304" pitchFamily="18" charset="0"/>
            </a:endParaRPr>
          </a:p>
        </p:txBody>
      </p:sp>
      <p:sp>
        <p:nvSpPr>
          <p:cNvPr id="4" name="Slide Number Placeholder 3">
            <a:extLst>
              <a:ext uri="{FF2B5EF4-FFF2-40B4-BE49-F238E27FC236}">
                <a16:creationId xmlns:a16="http://schemas.microsoft.com/office/drawing/2014/main" id="{90473846-6053-B6AE-3D2E-4383F3C897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pic>
        <p:nvPicPr>
          <p:cNvPr id="8" name="Picture 7">
            <a:extLst>
              <a:ext uri="{FF2B5EF4-FFF2-40B4-BE49-F238E27FC236}">
                <a16:creationId xmlns:a16="http://schemas.microsoft.com/office/drawing/2014/main" id="{786FD52C-BC81-9A19-9EEF-42AB24B010C8}"/>
              </a:ext>
            </a:extLst>
          </p:cNvPr>
          <p:cNvPicPr>
            <a:picLocks noChangeAspect="1"/>
          </p:cNvPicPr>
          <p:nvPr/>
        </p:nvPicPr>
        <p:blipFill>
          <a:blip r:embed="rId2"/>
          <a:stretch>
            <a:fillRect/>
          </a:stretch>
        </p:blipFill>
        <p:spPr>
          <a:xfrm>
            <a:off x="1161732" y="1550532"/>
            <a:ext cx="1569985" cy="3401568"/>
          </a:xfrm>
          <a:prstGeom prst="rect">
            <a:avLst/>
          </a:prstGeom>
        </p:spPr>
      </p:pic>
    </p:spTree>
    <p:extLst>
      <p:ext uri="{BB962C8B-B14F-4D97-AF65-F5344CB8AC3E}">
        <p14:creationId xmlns:p14="http://schemas.microsoft.com/office/powerpoint/2010/main" val="14620347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E1F7C-E132-72F9-4CCB-431524E71AD5}"/>
              </a:ext>
            </a:extLst>
          </p:cNvPr>
          <p:cNvSpPr>
            <a:spLocks noGrp="1"/>
          </p:cNvSpPr>
          <p:nvPr>
            <p:ph type="title"/>
          </p:nvPr>
        </p:nvSpPr>
        <p:spPr>
          <a:xfrm>
            <a:off x="372533" y="561150"/>
            <a:ext cx="7721600" cy="766200"/>
          </a:xfrm>
        </p:spPr>
        <p:txBody>
          <a:bodyPr/>
          <a:lstStyle/>
          <a:p>
            <a:r>
              <a:rPr lang="en-US" sz="2800" dirty="0">
                <a:latin typeface="Times New Roman" panose="02020603050405020304" pitchFamily="18" charset="0"/>
                <a:ea typeface="Times New Roman" panose="02020603050405020304" pitchFamily="18" charset="0"/>
              </a:rPr>
              <a:t>9</a:t>
            </a:r>
            <a:r>
              <a:rPr lang="en-US" sz="2800" b="1" dirty="0">
                <a:latin typeface="Times New Roman" panose="02020603050405020304" pitchFamily="18" charset="0"/>
                <a:ea typeface="Times New Roman" panose="02020603050405020304" pitchFamily="18" charset="0"/>
              </a:rPr>
              <a:t>- Flutter Application.</a:t>
            </a:r>
            <a:br>
              <a:rPr lang="en-US" sz="2800" b="1" dirty="0">
                <a:latin typeface="Times New Roman" panose="02020603050405020304" pitchFamily="18" charset="0"/>
                <a:ea typeface="Times New Roman" panose="02020603050405020304" pitchFamily="18" charset="0"/>
              </a:rPr>
            </a:br>
            <a:endParaRPr lang="en-US" sz="2800" dirty="0"/>
          </a:p>
        </p:txBody>
      </p:sp>
      <p:sp>
        <p:nvSpPr>
          <p:cNvPr id="3" name="Text Placeholder 2">
            <a:extLst>
              <a:ext uri="{FF2B5EF4-FFF2-40B4-BE49-F238E27FC236}">
                <a16:creationId xmlns:a16="http://schemas.microsoft.com/office/drawing/2014/main" id="{9185463B-CDD6-2870-0987-4E5E7B189E95}"/>
              </a:ext>
            </a:extLst>
          </p:cNvPr>
          <p:cNvSpPr>
            <a:spLocks noGrp="1"/>
          </p:cNvSpPr>
          <p:nvPr>
            <p:ph type="body" idx="1"/>
          </p:nvPr>
        </p:nvSpPr>
        <p:spPr>
          <a:xfrm>
            <a:off x="4358640" y="1697790"/>
            <a:ext cx="4551734" cy="2884560"/>
          </a:xfrm>
        </p:spPr>
        <p:txBody>
          <a:bodyPr/>
          <a:lstStyle/>
          <a:p>
            <a:pPr marL="0" algn="just">
              <a:lnSpc>
                <a:spcPct val="150000"/>
              </a:lnSpc>
              <a:spcBef>
                <a:spcPts val="1200"/>
              </a:spcBef>
              <a:tabLst>
                <a:tab pos="457200" algn="l"/>
              </a:tabLst>
            </a:pPr>
            <a:endParaRPr lang="en-US" sz="1800" b="1" dirty="0">
              <a:latin typeface="Times New Roman" panose="02020603050405020304" pitchFamily="18" charset="0"/>
            </a:endParaRPr>
          </a:p>
          <a:p>
            <a:pPr marL="0" algn="just">
              <a:lnSpc>
                <a:spcPct val="150000"/>
              </a:lnSpc>
              <a:spcBef>
                <a:spcPts val="1200"/>
              </a:spcBef>
              <a:tabLst>
                <a:tab pos="457200" algn="l"/>
              </a:tabLst>
            </a:pPr>
            <a:endParaRPr lang="en-US" sz="1800" b="1" dirty="0">
              <a:latin typeface="Times New Roman" panose="02020603050405020304" pitchFamily="18" charset="0"/>
            </a:endParaRPr>
          </a:p>
          <a:p>
            <a:pPr marL="0" algn="just">
              <a:lnSpc>
                <a:spcPct val="150000"/>
              </a:lnSpc>
              <a:spcBef>
                <a:spcPts val="1200"/>
              </a:spcBef>
              <a:tabLst>
                <a:tab pos="457200" algn="l"/>
              </a:tabLst>
            </a:pPr>
            <a:r>
              <a:rPr lang="en-US" sz="1800" b="1" dirty="0">
                <a:latin typeface="Times New Roman" panose="02020603050405020304" pitchFamily="18" charset="0"/>
              </a:rPr>
              <a:t>Then, he will write his registered email and an email of re-entering new password will be sent to him.</a:t>
            </a:r>
          </a:p>
          <a:p>
            <a:pPr marL="0" algn="just">
              <a:lnSpc>
                <a:spcPct val="150000"/>
              </a:lnSpc>
              <a:spcBef>
                <a:spcPts val="1200"/>
              </a:spcBef>
              <a:tabLst>
                <a:tab pos="457200" algn="l"/>
              </a:tabLst>
            </a:pPr>
            <a:endParaRPr lang="en-US" sz="1800" b="1" dirty="0">
              <a:latin typeface="Times New Roman" panose="02020603050405020304" pitchFamily="18" charset="0"/>
            </a:endParaRPr>
          </a:p>
          <a:p>
            <a:pPr marL="0" algn="just">
              <a:lnSpc>
                <a:spcPct val="150000"/>
              </a:lnSpc>
              <a:spcBef>
                <a:spcPts val="1200"/>
              </a:spcBef>
              <a:tabLst>
                <a:tab pos="457200" algn="l"/>
              </a:tabLst>
            </a:pPr>
            <a:endParaRPr lang="en-US" sz="1800" b="1" dirty="0">
              <a:latin typeface="Times New Roman" panose="02020603050405020304" pitchFamily="18" charset="0"/>
            </a:endParaRPr>
          </a:p>
          <a:p>
            <a:pPr marL="0" algn="just">
              <a:lnSpc>
                <a:spcPct val="150000"/>
              </a:lnSpc>
              <a:spcBef>
                <a:spcPts val="1200"/>
              </a:spcBef>
              <a:tabLst>
                <a:tab pos="457200" algn="l"/>
              </a:tabLst>
            </a:pPr>
            <a:endParaRPr lang="en-US" sz="1800" b="1" dirty="0">
              <a:latin typeface="Times New Roman" panose="02020603050405020304" pitchFamily="18" charset="0"/>
            </a:endParaRPr>
          </a:p>
          <a:p>
            <a:pPr marL="0" marR="0" algn="just">
              <a:lnSpc>
                <a:spcPct val="150000"/>
              </a:lnSpc>
              <a:spcBef>
                <a:spcPts val="1200"/>
              </a:spcBef>
              <a:spcAft>
                <a:spcPts val="0"/>
              </a:spcAft>
              <a:tabLst>
                <a:tab pos="457200" algn="l"/>
              </a:tabLst>
            </a:pPr>
            <a:endParaRPr lang="en-US" sz="1800" b="1" dirty="0">
              <a:latin typeface="Times New Roman" panose="02020603050405020304" pitchFamily="18" charset="0"/>
            </a:endParaRPr>
          </a:p>
        </p:txBody>
      </p:sp>
      <p:sp>
        <p:nvSpPr>
          <p:cNvPr id="4" name="Slide Number Placeholder 3">
            <a:extLst>
              <a:ext uri="{FF2B5EF4-FFF2-40B4-BE49-F238E27FC236}">
                <a16:creationId xmlns:a16="http://schemas.microsoft.com/office/drawing/2014/main" id="{90473846-6053-B6AE-3D2E-4383F3C897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pic>
        <p:nvPicPr>
          <p:cNvPr id="5" name="Picture 4">
            <a:extLst>
              <a:ext uri="{FF2B5EF4-FFF2-40B4-BE49-F238E27FC236}">
                <a16:creationId xmlns:a16="http://schemas.microsoft.com/office/drawing/2014/main" id="{7241E045-7422-57AC-9EC8-39E069C10825}"/>
              </a:ext>
            </a:extLst>
          </p:cNvPr>
          <p:cNvPicPr>
            <a:picLocks noChangeAspect="1"/>
          </p:cNvPicPr>
          <p:nvPr/>
        </p:nvPicPr>
        <p:blipFill>
          <a:blip r:embed="rId2"/>
          <a:stretch>
            <a:fillRect/>
          </a:stretch>
        </p:blipFill>
        <p:spPr>
          <a:xfrm>
            <a:off x="366208" y="1392732"/>
            <a:ext cx="1569985" cy="3401568"/>
          </a:xfrm>
          <a:prstGeom prst="rect">
            <a:avLst/>
          </a:prstGeom>
        </p:spPr>
      </p:pic>
      <p:pic>
        <p:nvPicPr>
          <p:cNvPr id="6" name="Picture 5">
            <a:extLst>
              <a:ext uri="{FF2B5EF4-FFF2-40B4-BE49-F238E27FC236}">
                <a16:creationId xmlns:a16="http://schemas.microsoft.com/office/drawing/2014/main" id="{89EA7857-3484-9538-93F0-A498315BA7A0}"/>
              </a:ext>
            </a:extLst>
          </p:cNvPr>
          <p:cNvPicPr>
            <a:picLocks noChangeAspect="1"/>
          </p:cNvPicPr>
          <p:nvPr/>
        </p:nvPicPr>
        <p:blipFill>
          <a:blip r:embed="rId3"/>
          <a:stretch>
            <a:fillRect/>
          </a:stretch>
        </p:blipFill>
        <p:spPr>
          <a:xfrm>
            <a:off x="2215712" y="1392732"/>
            <a:ext cx="1569985" cy="3401568"/>
          </a:xfrm>
          <a:prstGeom prst="rect">
            <a:avLst/>
          </a:prstGeom>
        </p:spPr>
      </p:pic>
    </p:spTree>
    <p:extLst>
      <p:ext uri="{BB962C8B-B14F-4D97-AF65-F5344CB8AC3E}">
        <p14:creationId xmlns:p14="http://schemas.microsoft.com/office/powerpoint/2010/main" val="527091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E1F7C-E132-72F9-4CCB-431524E71AD5}"/>
              </a:ext>
            </a:extLst>
          </p:cNvPr>
          <p:cNvSpPr>
            <a:spLocks noGrp="1"/>
          </p:cNvSpPr>
          <p:nvPr>
            <p:ph type="title"/>
          </p:nvPr>
        </p:nvSpPr>
        <p:spPr>
          <a:xfrm>
            <a:off x="372533" y="561150"/>
            <a:ext cx="7721600" cy="766200"/>
          </a:xfrm>
        </p:spPr>
        <p:txBody>
          <a:bodyPr/>
          <a:lstStyle/>
          <a:p>
            <a:r>
              <a:rPr lang="en-US" sz="2800" dirty="0">
                <a:latin typeface="Times New Roman" panose="02020603050405020304" pitchFamily="18" charset="0"/>
                <a:ea typeface="Times New Roman" panose="02020603050405020304" pitchFamily="18" charset="0"/>
              </a:rPr>
              <a:t>9</a:t>
            </a:r>
            <a:r>
              <a:rPr lang="en-US" sz="2800" b="1" dirty="0">
                <a:latin typeface="Times New Roman" panose="02020603050405020304" pitchFamily="18" charset="0"/>
                <a:ea typeface="Times New Roman" panose="02020603050405020304" pitchFamily="18" charset="0"/>
              </a:rPr>
              <a:t>- Flutter Application.</a:t>
            </a:r>
            <a:br>
              <a:rPr lang="en-US" sz="2800" b="1" dirty="0">
                <a:latin typeface="Times New Roman" panose="02020603050405020304" pitchFamily="18" charset="0"/>
                <a:ea typeface="Times New Roman" panose="02020603050405020304" pitchFamily="18" charset="0"/>
              </a:rPr>
            </a:br>
            <a:endParaRPr lang="en-US" sz="2800" dirty="0"/>
          </a:p>
        </p:txBody>
      </p:sp>
      <p:sp>
        <p:nvSpPr>
          <p:cNvPr id="3" name="Text Placeholder 2">
            <a:extLst>
              <a:ext uri="{FF2B5EF4-FFF2-40B4-BE49-F238E27FC236}">
                <a16:creationId xmlns:a16="http://schemas.microsoft.com/office/drawing/2014/main" id="{9185463B-CDD6-2870-0987-4E5E7B189E95}"/>
              </a:ext>
            </a:extLst>
          </p:cNvPr>
          <p:cNvSpPr>
            <a:spLocks noGrp="1"/>
          </p:cNvSpPr>
          <p:nvPr>
            <p:ph type="body" idx="1"/>
          </p:nvPr>
        </p:nvSpPr>
        <p:spPr>
          <a:xfrm>
            <a:off x="4219733" y="1539645"/>
            <a:ext cx="4551734" cy="2884560"/>
          </a:xfrm>
        </p:spPr>
        <p:txBody>
          <a:bodyPr/>
          <a:lstStyle/>
          <a:p>
            <a:pPr marL="0" indent="0" algn="just">
              <a:lnSpc>
                <a:spcPct val="150000"/>
              </a:lnSpc>
              <a:spcBef>
                <a:spcPts val="1200"/>
              </a:spcBef>
              <a:buNone/>
              <a:tabLst>
                <a:tab pos="457200" algn="l"/>
              </a:tabLst>
            </a:pPr>
            <a:endParaRPr lang="en-US" sz="1800" b="1" dirty="0">
              <a:latin typeface="Times New Roman" panose="02020603050405020304" pitchFamily="18" charset="0"/>
            </a:endParaRPr>
          </a:p>
          <a:p>
            <a:pPr marL="0" algn="just">
              <a:lnSpc>
                <a:spcPct val="150000"/>
              </a:lnSpc>
              <a:spcBef>
                <a:spcPts val="1200"/>
              </a:spcBef>
              <a:tabLst>
                <a:tab pos="457200" algn="l"/>
              </a:tabLst>
            </a:pPr>
            <a:r>
              <a:rPr lang="en-US" sz="1800" b="1" dirty="0">
                <a:latin typeface="Times New Roman" panose="02020603050405020304" pitchFamily="18" charset="0"/>
              </a:rPr>
              <a:t>After that, the user can reset his password and sign in with the new password</a:t>
            </a:r>
          </a:p>
          <a:p>
            <a:pPr marL="0" algn="just">
              <a:lnSpc>
                <a:spcPct val="150000"/>
              </a:lnSpc>
              <a:spcBef>
                <a:spcPts val="1200"/>
              </a:spcBef>
              <a:tabLst>
                <a:tab pos="457200" algn="l"/>
              </a:tabLst>
            </a:pPr>
            <a:endParaRPr lang="en-US" sz="1800" b="1" dirty="0">
              <a:latin typeface="Times New Roman" panose="02020603050405020304" pitchFamily="18" charset="0"/>
            </a:endParaRPr>
          </a:p>
          <a:p>
            <a:pPr marL="0" algn="just">
              <a:lnSpc>
                <a:spcPct val="150000"/>
              </a:lnSpc>
              <a:spcBef>
                <a:spcPts val="1200"/>
              </a:spcBef>
              <a:tabLst>
                <a:tab pos="457200" algn="l"/>
              </a:tabLst>
            </a:pPr>
            <a:endParaRPr lang="en-US" sz="1800" b="1" dirty="0">
              <a:latin typeface="Times New Roman" panose="02020603050405020304" pitchFamily="18" charset="0"/>
            </a:endParaRPr>
          </a:p>
          <a:p>
            <a:pPr marL="0" marR="0" algn="just">
              <a:lnSpc>
                <a:spcPct val="150000"/>
              </a:lnSpc>
              <a:spcBef>
                <a:spcPts val="1200"/>
              </a:spcBef>
              <a:spcAft>
                <a:spcPts val="0"/>
              </a:spcAft>
              <a:tabLst>
                <a:tab pos="457200" algn="l"/>
              </a:tabLst>
            </a:pPr>
            <a:endParaRPr lang="en-US" sz="1800" b="1" dirty="0">
              <a:latin typeface="Times New Roman" panose="02020603050405020304" pitchFamily="18" charset="0"/>
            </a:endParaRPr>
          </a:p>
        </p:txBody>
      </p:sp>
      <p:sp>
        <p:nvSpPr>
          <p:cNvPr id="4" name="Slide Number Placeholder 3">
            <a:extLst>
              <a:ext uri="{FF2B5EF4-FFF2-40B4-BE49-F238E27FC236}">
                <a16:creationId xmlns:a16="http://schemas.microsoft.com/office/drawing/2014/main" id="{90473846-6053-B6AE-3D2E-4383F3C897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pic>
        <p:nvPicPr>
          <p:cNvPr id="7" name="Picture 6">
            <a:extLst>
              <a:ext uri="{FF2B5EF4-FFF2-40B4-BE49-F238E27FC236}">
                <a16:creationId xmlns:a16="http://schemas.microsoft.com/office/drawing/2014/main" id="{80F08627-5137-8DDA-7F27-291B730A6C99}"/>
              </a:ext>
            </a:extLst>
          </p:cNvPr>
          <p:cNvPicPr>
            <a:picLocks noChangeAspect="1"/>
          </p:cNvPicPr>
          <p:nvPr/>
        </p:nvPicPr>
        <p:blipFill>
          <a:blip r:embed="rId2"/>
          <a:stretch>
            <a:fillRect/>
          </a:stretch>
        </p:blipFill>
        <p:spPr>
          <a:xfrm>
            <a:off x="372533" y="1392732"/>
            <a:ext cx="1569986" cy="3401568"/>
          </a:xfrm>
          <a:prstGeom prst="rect">
            <a:avLst/>
          </a:prstGeom>
        </p:spPr>
      </p:pic>
      <p:pic>
        <p:nvPicPr>
          <p:cNvPr id="8" name="Picture 7">
            <a:extLst>
              <a:ext uri="{FF2B5EF4-FFF2-40B4-BE49-F238E27FC236}">
                <a16:creationId xmlns:a16="http://schemas.microsoft.com/office/drawing/2014/main" id="{946B2F07-AD29-017C-4539-585F19BC814E}"/>
              </a:ext>
            </a:extLst>
          </p:cNvPr>
          <p:cNvPicPr>
            <a:picLocks noChangeAspect="1"/>
          </p:cNvPicPr>
          <p:nvPr/>
        </p:nvPicPr>
        <p:blipFill>
          <a:blip r:embed="rId3"/>
          <a:stretch>
            <a:fillRect/>
          </a:stretch>
        </p:blipFill>
        <p:spPr>
          <a:xfrm>
            <a:off x="2296133" y="1392732"/>
            <a:ext cx="1569985" cy="3401568"/>
          </a:xfrm>
          <a:prstGeom prst="rect">
            <a:avLst/>
          </a:prstGeom>
        </p:spPr>
      </p:pic>
    </p:spTree>
    <p:extLst>
      <p:ext uri="{BB962C8B-B14F-4D97-AF65-F5344CB8AC3E}">
        <p14:creationId xmlns:p14="http://schemas.microsoft.com/office/powerpoint/2010/main" val="12769804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E1F7C-E132-72F9-4CCB-431524E71AD5}"/>
              </a:ext>
            </a:extLst>
          </p:cNvPr>
          <p:cNvSpPr>
            <a:spLocks noGrp="1"/>
          </p:cNvSpPr>
          <p:nvPr>
            <p:ph type="title"/>
          </p:nvPr>
        </p:nvSpPr>
        <p:spPr>
          <a:xfrm>
            <a:off x="372533" y="561150"/>
            <a:ext cx="7721600" cy="766200"/>
          </a:xfrm>
        </p:spPr>
        <p:txBody>
          <a:bodyPr/>
          <a:lstStyle/>
          <a:p>
            <a:r>
              <a:rPr lang="en-US" sz="2800" dirty="0">
                <a:latin typeface="Times New Roman" panose="02020603050405020304" pitchFamily="18" charset="0"/>
                <a:ea typeface="Times New Roman" panose="02020603050405020304" pitchFamily="18" charset="0"/>
              </a:rPr>
              <a:t>9</a:t>
            </a:r>
            <a:r>
              <a:rPr lang="en-US" sz="2800" b="1" dirty="0">
                <a:latin typeface="Times New Roman" panose="02020603050405020304" pitchFamily="18" charset="0"/>
                <a:ea typeface="Times New Roman" panose="02020603050405020304" pitchFamily="18" charset="0"/>
              </a:rPr>
              <a:t>- Flutter Application.</a:t>
            </a:r>
            <a:br>
              <a:rPr lang="en-US" sz="2800" b="1" dirty="0">
                <a:latin typeface="Times New Roman" panose="02020603050405020304" pitchFamily="18" charset="0"/>
                <a:ea typeface="Times New Roman" panose="02020603050405020304" pitchFamily="18" charset="0"/>
              </a:rPr>
            </a:br>
            <a:endParaRPr lang="en-US" sz="2800" dirty="0"/>
          </a:p>
        </p:txBody>
      </p:sp>
      <p:sp>
        <p:nvSpPr>
          <p:cNvPr id="3" name="Text Placeholder 2">
            <a:extLst>
              <a:ext uri="{FF2B5EF4-FFF2-40B4-BE49-F238E27FC236}">
                <a16:creationId xmlns:a16="http://schemas.microsoft.com/office/drawing/2014/main" id="{9185463B-CDD6-2870-0987-4E5E7B189E95}"/>
              </a:ext>
            </a:extLst>
          </p:cNvPr>
          <p:cNvSpPr>
            <a:spLocks noGrp="1"/>
          </p:cNvSpPr>
          <p:nvPr>
            <p:ph type="body" idx="1"/>
          </p:nvPr>
        </p:nvSpPr>
        <p:spPr>
          <a:xfrm>
            <a:off x="4219733" y="403860"/>
            <a:ext cx="4551734" cy="4548240"/>
          </a:xfrm>
        </p:spPr>
        <p:txBody>
          <a:bodyPr/>
          <a:lstStyle/>
          <a:p>
            <a:pPr marL="0" indent="0" algn="just">
              <a:lnSpc>
                <a:spcPct val="150000"/>
              </a:lnSpc>
              <a:spcBef>
                <a:spcPts val="1200"/>
              </a:spcBef>
              <a:buNone/>
              <a:tabLst>
                <a:tab pos="457200" algn="l"/>
              </a:tabLst>
            </a:pPr>
            <a:endParaRPr lang="en-US" sz="1800" b="1" dirty="0">
              <a:latin typeface="Times New Roman" panose="02020603050405020304" pitchFamily="18" charset="0"/>
            </a:endParaRPr>
          </a:p>
          <a:p>
            <a:pPr marL="0" algn="just">
              <a:lnSpc>
                <a:spcPct val="150000"/>
              </a:lnSpc>
              <a:spcBef>
                <a:spcPts val="1200"/>
              </a:spcBef>
              <a:tabLst>
                <a:tab pos="457200" algn="l"/>
              </a:tabLst>
            </a:pPr>
            <a:endParaRPr lang="en-US" sz="1800" b="1" dirty="0">
              <a:latin typeface="Times New Roman" panose="02020603050405020304" pitchFamily="18" charset="0"/>
            </a:endParaRPr>
          </a:p>
          <a:p>
            <a:pPr marL="0" algn="just">
              <a:lnSpc>
                <a:spcPct val="150000"/>
              </a:lnSpc>
              <a:spcBef>
                <a:spcPts val="1200"/>
              </a:spcBef>
              <a:tabLst>
                <a:tab pos="457200" algn="l"/>
              </a:tabLst>
            </a:pPr>
            <a:endParaRPr lang="en-US" sz="1800" b="1" dirty="0">
              <a:latin typeface="Times New Roman" panose="02020603050405020304" pitchFamily="18" charset="0"/>
            </a:endParaRPr>
          </a:p>
          <a:p>
            <a:pPr marL="0" algn="just">
              <a:lnSpc>
                <a:spcPct val="150000"/>
              </a:lnSpc>
              <a:spcBef>
                <a:spcPts val="1200"/>
              </a:spcBef>
              <a:tabLst>
                <a:tab pos="457200" algn="l"/>
              </a:tabLst>
            </a:pPr>
            <a:endParaRPr lang="en-US" sz="1800" b="1" dirty="0">
              <a:latin typeface="Times New Roman" panose="02020603050405020304" pitchFamily="18" charset="0"/>
            </a:endParaRPr>
          </a:p>
          <a:p>
            <a:pPr marL="0" indent="0" algn="just">
              <a:lnSpc>
                <a:spcPct val="150000"/>
              </a:lnSpc>
              <a:spcBef>
                <a:spcPts val="1200"/>
              </a:spcBef>
              <a:buNone/>
              <a:tabLst>
                <a:tab pos="457200" algn="l"/>
              </a:tabLst>
            </a:pPr>
            <a:endParaRPr lang="en-US" sz="1800" b="1" dirty="0">
              <a:latin typeface="Times New Roman" panose="02020603050405020304" pitchFamily="18" charset="0"/>
            </a:endParaRPr>
          </a:p>
          <a:p>
            <a:pPr marL="0" algn="just">
              <a:lnSpc>
                <a:spcPct val="150000"/>
              </a:lnSpc>
              <a:spcBef>
                <a:spcPts val="1200"/>
              </a:spcBef>
              <a:tabLst>
                <a:tab pos="457200" algn="l"/>
              </a:tabLst>
            </a:pPr>
            <a:r>
              <a:rPr lang="en-US" sz="1800" b="1" dirty="0">
                <a:latin typeface="Times New Roman" panose="02020603050405020304" pitchFamily="18" charset="0"/>
              </a:rPr>
              <a:t>After logging in the user now is in the “Main screen”, the user can control the movement of the rover by pressing “Start Rover” button to start moving or “Stop Rover” button to stop moving.</a:t>
            </a:r>
          </a:p>
          <a:p>
            <a:pPr marL="0" algn="just">
              <a:lnSpc>
                <a:spcPct val="150000"/>
              </a:lnSpc>
              <a:spcBef>
                <a:spcPts val="1200"/>
              </a:spcBef>
              <a:tabLst>
                <a:tab pos="457200" algn="l"/>
              </a:tabLst>
            </a:pPr>
            <a:r>
              <a:rPr lang="en-US" sz="1800" b="1" dirty="0">
                <a:latin typeface="Times New Roman" panose="02020603050405020304" pitchFamily="18" charset="0"/>
              </a:rPr>
              <a:t>Also, the user can navigate to “Preview” or “Report” screens.</a:t>
            </a:r>
          </a:p>
          <a:p>
            <a:pPr marL="0" algn="just">
              <a:lnSpc>
                <a:spcPct val="150000"/>
              </a:lnSpc>
              <a:spcBef>
                <a:spcPts val="1200"/>
              </a:spcBef>
              <a:tabLst>
                <a:tab pos="457200" algn="l"/>
              </a:tabLst>
            </a:pPr>
            <a:endParaRPr lang="en-US" sz="1800" b="1" dirty="0">
              <a:latin typeface="Times New Roman" panose="02020603050405020304" pitchFamily="18" charset="0"/>
            </a:endParaRPr>
          </a:p>
          <a:p>
            <a:pPr marL="0" algn="just">
              <a:lnSpc>
                <a:spcPct val="150000"/>
              </a:lnSpc>
              <a:spcBef>
                <a:spcPts val="1200"/>
              </a:spcBef>
              <a:tabLst>
                <a:tab pos="457200" algn="l"/>
              </a:tabLst>
            </a:pPr>
            <a:endParaRPr lang="en-US" sz="1800" b="1" dirty="0">
              <a:latin typeface="Times New Roman" panose="02020603050405020304" pitchFamily="18" charset="0"/>
            </a:endParaRPr>
          </a:p>
          <a:p>
            <a:pPr marL="0" algn="just">
              <a:lnSpc>
                <a:spcPct val="150000"/>
              </a:lnSpc>
              <a:spcBef>
                <a:spcPts val="1200"/>
              </a:spcBef>
              <a:tabLst>
                <a:tab pos="457200" algn="l"/>
              </a:tabLst>
            </a:pPr>
            <a:endParaRPr lang="en-US" sz="1800" b="1" dirty="0">
              <a:latin typeface="Times New Roman" panose="02020603050405020304" pitchFamily="18" charset="0"/>
            </a:endParaRPr>
          </a:p>
          <a:p>
            <a:pPr marL="0" marR="0" algn="just">
              <a:lnSpc>
                <a:spcPct val="150000"/>
              </a:lnSpc>
              <a:spcBef>
                <a:spcPts val="1200"/>
              </a:spcBef>
              <a:spcAft>
                <a:spcPts val="0"/>
              </a:spcAft>
              <a:tabLst>
                <a:tab pos="457200" algn="l"/>
              </a:tabLst>
            </a:pPr>
            <a:endParaRPr lang="en-US" sz="1800" b="1" dirty="0">
              <a:latin typeface="Times New Roman" panose="02020603050405020304" pitchFamily="18" charset="0"/>
            </a:endParaRPr>
          </a:p>
        </p:txBody>
      </p:sp>
      <p:sp>
        <p:nvSpPr>
          <p:cNvPr id="4" name="Slide Number Placeholder 3">
            <a:extLst>
              <a:ext uri="{FF2B5EF4-FFF2-40B4-BE49-F238E27FC236}">
                <a16:creationId xmlns:a16="http://schemas.microsoft.com/office/drawing/2014/main" id="{90473846-6053-B6AE-3D2E-4383F3C897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pic>
        <p:nvPicPr>
          <p:cNvPr id="5" name="Picture 4">
            <a:extLst>
              <a:ext uri="{FF2B5EF4-FFF2-40B4-BE49-F238E27FC236}">
                <a16:creationId xmlns:a16="http://schemas.microsoft.com/office/drawing/2014/main" id="{987251D0-4255-A448-CDC7-3CFA26CA1ED0}"/>
              </a:ext>
            </a:extLst>
          </p:cNvPr>
          <p:cNvPicPr>
            <a:picLocks noChangeAspect="1"/>
          </p:cNvPicPr>
          <p:nvPr/>
        </p:nvPicPr>
        <p:blipFill>
          <a:blip r:embed="rId2"/>
          <a:stretch>
            <a:fillRect/>
          </a:stretch>
        </p:blipFill>
        <p:spPr>
          <a:xfrm>
            <a:off x="1382712" y="1438941"/>
            <a:ext cx="1569985" cy="3401568"/>
          </a:xfrm>
          <a:prstGeom prst="rect">
            <a:avLst/>
          </a:prstGeom>
        </p:spPr>
      </p:pic>
    </p:spTree>
    <p:extLst>
      <p:ext uri="{BB962C8B-B14F-4D97-AF65-F5344CB8AC3E}">
        <p14:creationId xmlns:p14="http://schemas.microsoft.com/office/powerpoint/2010/main" val="11227898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E1F7C-E132-72F9-4CCB-431524E71AD5}"/>
              </a:ext>
            </a:extLst>
          </p:cNvPr>
          <p:cNvSpPr>
            <a:spLocks noGrp="1"/>
          </p:cNvSpPr>
          <p:nvPr>
            <p:ph type="title"/>
          </p:nvPr>
        </p:nvSpPr>
        <p:spPr>
          <a:xfrm>
            <a:off x="372533" y="561150"/>
            <a:ext cx="7721600" cy="766200"/>
          </a:xfrm>
        </p:spPr>
        <p:txBody>
          <a:bodyPr/>
          <a:lstStyle/>
          <a:p>
            <a:r>
              <a:rPr lang="en-US" sz="2800" dirty="0">
                <a:latin typeface="Times New Roman" panose="02020603050405020304" pitchFamily="18" charset="0"/>
                <a:ea typeface="Times New Roman" panose="02020603050405020304" pitchFamily="18" charset="0"/>
              </a:rPr>
              <a:t>9</a:t>
            </a:r>
            <a:r>
              <a:rPr lang="en-US" sz="2800" b="1" dirty="0">
                <a:latin typeface="Times New Roman" panose="02020603050405020304" pitchFamily="18" charset="0"/>
                <a:ea typeface="Times New Roman" panose="02020603050405020304" pitchFamily="18" charset="0"/>
              </a:rPr>
              <a:t>- Flutter Application.</a:t>
            </a:r>
            <a:br>
              <a:rPr lang="en-US" sz="2800" b="1" dirty="0">
                <a:latin typeface="Times New Roman" panose="02020603050405020304" pitchFamily="18" charset="0"/>
                <a:ea typeface="Times New Roman" panose="02020603050405020304" pitchFamily="18" charset="0"/>
              </a:rPr>
            </a:br>
            <a:endParaRPr lang="en-US" sz="2800" dirty="0"/>
          </a:p>
        </p:txBody>
      </p:sp>
      <p:sp>
        <p:nvSpPr>
          <p:cNvPr id="3" name="Text Placeholder 2">
            <a:extLst>
              <a:ext uri="{FF2B5EF4-FFF2-40B4-BE49-F238E27FC236}">
                <a16:creationId xmlns:a16="http://schemas.microsoft.com/office/drawing/2014/main" id="{9185463B-CDD6-2870-0987-4E5E7B189E95}"/>
              </a:ext>
            </a:extLst>
          </p:cNvPr>
          <p:cNvSpPr>
            <a:spLocks noGrp="1"/>
          </p:cNvSpPr>
          <p:nvPr>
            <p:ph type="body" idx="1"/>
          </p:nvPr>
        </p:nvSpPr>
        <p:spPr>
          <a:xfrm>
            <a:off x="4219733" y="403860"/>
            <a:ext cx="4551734" cy="3401568"/>
          </a:xfrm>
        </p:spPr>
        <p:txBody>
          <a:bodyPr/>
          <a:lstStyle/>
          <a:p>
            <a:pPr marL="0" indent="0" algn="just">
              <a:lnSpc>
                <a:spcPct val="150000"/>
              </a:lnSpc>
              <a:spcBef>
                <a:spcPts val="1200"/>
              </a:spcBef>
              <a:buNone/>
              <a:tabLst>
                <a:tab pos="457200" algn="l"/>
              </a:tabLst>
            </a:pPr>
            <a:endParaRPr lang="en-US" sz="1800" b="1" dirty="0">
              <a:latin typeface="Times New Roman" panose="02020603050405020304" pitchFamily="18" charset="0"/>
            </a:endParaRPr>
          </a:p>
          <a:p>
            <a:pPr marL="0" algn="just">
              <a:lnSpc>
                <a:spcPct val="150000"/>
              </a:lnSpc>
              <a:spcBef>
                <a:spcPts val="1200"/>
              </a:spcBef>
              <a:tabLst>
                <a:tab pos="457200" algn="l"/>
              </a:tabLst>
            </a:pPr>
            <a:endParaRPr lang="en-US" sz="1800" b="1" dirty="0">
              <a:latin typeface="Times New Roman" panose="02020603050405020304" pitchFamily="18" charset="0"/>
            </a:endParaRPr>
          </a:p>
          <a:p>
            <a:pPr marL="0" algn="just">
              <a:lnSpc>
                <a:spcPct val="150000"/>
              </a:lnSpc>
              <a:spcBef>
                <a:spcPts val="1200"/>
              </a:spcBef>
              <a:tabLst>
                <a:tab pos="457200" algn="l"/>
              </a:tabLst>
            </a:pPr>
            <a:endParaRPr lang="en-US" sz="1800" b="1" dirty="0">
              <a:latin typeface="Times New Roman" panose="02020603050405020304" pitchFamily="18" charset="0"/>
            </a:endParaRPr>
          </a:p>
          <a:p>
            <a:pPr marL="0" algn="just">
              <a:lnSpc>
                <a:spcPct val="150000"/>
              </a:lnSpc>
              <a:spcBef>
                <a:spcPts val="1200"/>
              </a:spcBef>
              <a:tabLst>
                <a:tab pos="457200" algn="l"/>
              </a:tabLst>
            </a:pPr>
            <a:endParaRPr lang="en-US" sz="1800" b="1" dirty="0">
              <a:latin typeface="Times New Roman" panose="02020603050405020304" pitchFamily="18" charset="0"/>
            </a:endParaRPr>
          </a:p>
          <a:p>
            <a:pPr marL="0" indent="0" algn="just">
              <a:lnSpc>
                <a:spcPct val="150000"/>
              </a:lnSpc>
              <a:spcBef>
                <a:spcPts val="1200"/>
              </a:spcBef>
              <a:buNone/>
              <a:tabLst>
                <a:tab pos="457200" algn="l"/>
              </a:tabLst>
            </a:pPr>
            <a:endParaRPr lang="en-US" sz="1800" b="1" dirty="0">
              <a:latin typeface="Times New Roman" panose="02020603050405020304" pitchFamily="18" charset="0"/>
            </a:endParaRPr>
          </a:p>
          <a:p>
            <a:pPr marL="0" algn="just">
              <a:lnSpc>
                <a:spcPct val="150000"/>
              </a:lnSpc>
              <a:spcBef>
                <a:spcPts val="1200"/>
              </a:spcBef>
              <a:tabLst>
                <a:tab pos="457200" algn="l"/>
              </a:tabLst>
            </a:pPr>
            <a:r>
              <a:rPr lang="en-US" sz="1800" b="1" dirty="0">
                <a:latin typeface="Times New Roman" panose="02020603050405020304" pitchFamily="18" charset="0"/>
              </a:rPr>
              <a:t>The user can show his own data by pressing on “My Profile” icon on bottom navigation bar.</a:t>
            </a:r>
          </a:p>
          <a:p>
            <a:pPr marL="0" algn="just">
              <a:lnSpc>
                <a:spcPct val="150000"/>
              </a:lnSpc>
              <a:spcBef>
                <a:spcPts val="1200"/>
              </a:spcBef>
              <a:tabLst>
                <a:tab pos="457200" algn="l"/>
              </a:tabLst>
            </a:pPr>
            <a:endParaRPr lang="en-US" sz="1800" b="1" dirty="0">
              <a:latin typeface="Times New Roman" panose="02020603050405020304" pitchFamily="18" charset="0"/>
            </a:endParaRPr>
          </a:p>
          <a:p>
            <a:pPr marL="0" algn="just">
              <a:lnSpc>
                <a:spcPct val="150000"/>
              </a:lnSpc>
              <a:spcBef>
                <a:spcPts val="1200"/>
              </a:spcBef>
              <a:tabLst>
                <a:tab pos="457200" algn="l"/>
              </a:tabLst>
            </a:pPr>
            <a:endParaRPr lang="en-US" sz="1800" b="1" dirty="0">
              <a:latin typeface="Times New Roman" panose="02020603050405020304" pitchFamily="18" charset="0"/>
            </a:endParaRPr>
          </a:p>
          <a:p>
            <a:pPr marL="0" marR="0" algn="just">
              <a:lnSpc>
                <a:spcPct val="150000"/>
              </a:lnSpc>
              <a:spcBef>
                <a:spcPts val="1200"/>
              </a:spcBef>
              <a:spcAft>
                <a:spcPts val="0"/>
              </a:spcAft>
              <a:tabLst>
                <a:tab pos="457200" algn="l"/>
              </a:tabLst>
            </a:pPr>
            <a:endParaRPr lang="en-US" sz="1800" b="1" dirty="0">
              <a:latin typeface="Times New Roman" panose="02020603050405020304" pitchFamily="18" charset="0"/>
            </a:endParaRPr>
          </a:p>
        </p:txBody>
      </p:sp>
      <p:sp>
        <p:nvSpPr>
          <p:cNvPr id="4" name="Slide Number Placeholder 3">
            <a:extLst>
              <a:ext uri="{FF2B5EF4-FFF2-40B4-BE49-F238E27FC236}">
                <a16:creationId xmlns:a16="http://schemas.microsoft.com/office/drawing/2014/main" id="{90473846-6053-B6AE-3D2E-4383F3C897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pic>
        <p:nvPicPr>
          <p:cNvPr id="6" name="Picture 5">
            <a:extLst>
              <a:ext uri="{FF2B5EF4-FFF2-40B4-BE49-F238E27FC236}">
                <a16:creationId xmlns:a16="http://schemas.microsoft.com/office/drawing/2014/main" id="{28718E21-127C-AD17-A948-EE504F0A5854}"/>
              </a:ext>
            </a:extLst>
          </p:cNvPr>
          <p:cNvPicPr>
            <a:picLocks noChangeAspect="1"/>
          </p:cNvPicPr>
          <p:nvPr/>
        </p:nvPicPr>
        <p:blipFill>
          <a:blip r:embed="rId2"/>
          <a:stretch>
            <a:fillRect/>
          </a:stretch>
        </p:blipFill>
        <p:spPr>
          <a:xfrm>
            <a:off x="1382712" y="1550532"/>
            <a:ext cx="1569985" cy="3401568"/>
          </a:xfrm>
          <a:prstGeom prst="rect">
            <a:avLst/>
          </a:prstGeom>
        </p:spPr>
      </p:pic>
    </p:spTree>
    <p:extLst>
      <p:ext uri="{BB962C8B-B14F-4D97-AF65-F5344CB8AC3E}">
        <p14:creationId xmlns:p14="http://schemas.microsoft.com/office/powerpoint/2010/main" val="31266638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E1F7C-E132-72F9-4CCB-431524E71AD5}"/>
              </a:ext>
            </a:extLst>
          </p:cNvPr>
          <p:cNvSpPr>
            <a:spLocks noGrp="1"/>
          </p:cNvSpPr>
          <p:nvPr>
            <p:ph type="title"/>
          </p:nvPr>
        </p:nvSpPr>
        <p:spPr>
          <a:xfrm>
            <a:off x="372533" y="561150"/>
            <a:ext cx="7721600" cy="766200"/>
          </a:xfrm>
        </p:spPr>
        <p:txBody>
          <a:bodyPr/>
          <a:lstStyle/>
          <a:p>
            <a:r>
              <a:rPr lang="en-US" sz="2800" dirty="0">
                <a:latin typeface="Times New Roman" panose="02020603050405020304" pitchFamily="18" charset="0"/>
                <a:ea typeface="Times New Roman" panose="02020603050405020304" pitchFamily="18" charset="0"/>
              </a:rPr>
              <a:t>9</a:t>
            </a:r>
            <a:r>
              <a:rPr lang="en-US" sz="2800" b="1" dirty="0">
                <a:latin typeface="Times New Roman" panose="02020603050405020304" pitchFamily="18" charset="0"/>
                <a:ea typeface="Times New Roman" panose="02020603050405020304" pitchFamily="18" charset="0"/>
              </a:rPr>
              <a:t>- Flutter Application.</a:t>
            </a:r>
            <a:br>
              <a:rPr lang="en-US" sz="2800" b="1" dirty="0">
                <a:latin typeface="Times New Roman" panose="02020603050405020304" pitchFamily="18" charset="0"/>
                <a:ea typeface="Times New Roman" panose="02020603050405020304" pitchFamily="18" charset="0"/>
              </a:rPr>
            </a:br>
            <a:endParaRPr lang="en-US" sz="2800" dirty="0"/>
          </a:p>
        </p:txBody>
      </p:sp>
      <p:sp>
        <p:nvSpPr>
          <p:cNvPr id="3" name="Text Placeholder 2">
            <a:extLst>
              <a:ext uri="{FF2B5EF4-FFF2-40B4-BE49-F238E27FC236}">
                <a16:creationId xmlns:a16="http://schemas.microsoft.com/office/drawing/2014/main" id="{9185463B-CDD6-2870-0987-4E5E7B189E95}"/>
              </a:ext>
            </a:extLst>
          </p:cNvPr>
          <p:cNvSpPr>
            <a:spLocks noGrp="1"/>
          </p:cNvSpPr>
          <p:nvPr>
            <p:ph type="body" idx="1"/>
          </p:nvPr>
        </p:nvSpPr>
        <p:spPr>
          <a:xfrm>
            <a:off x="4130006" y="1180782"/>
            <a:ext cx="4551734" cy="3401568"/>
          </a:xfrm>
        </p:spPr>
        <p:txBody>
          <a:bodyPr/>
          <a:lstStyle/>
          <a:p>
            <a:pPr marL="0" indent="0" algn="just">
              <a:lnSpc>
                <a:spcPct val="150000"/>
              </a:lnSpc>
              <a:spcBef>
                <a:spcPts val="1200"/>
              </a:spcBef>
              <a:buNone/>
              <a:tabLst>
                <a:tab pos="457200" algn="l"/>
              </a:tabLst>
            </a:pPr>
            <a:endParaRPr lang="en-US" sz="1800" b="1" dirty="0">
              <a:latin typeface="Times New Roman" panose="02020603050405020304" pitchFamily="18" charset="0"/>
            </a:endParaRPr>
          </a:p>
          <a:p>
            <a:pPr marL="0" algn="just">
              <a:lnSpc>
                <a:spcPct val="150000"/>
              </a:lnSpc>
              <a:spcBef>
                <a:spcPts val="1200"/>
              </a:spcBef>
              <a:tabLst>
                <a:tab pos="457200" algn="l"/>
              </a:tabLst>
            </a:pPr>
            <a:endParaRPr lang="en-US" sz="1800" b="1" dirty="0">
              <a:latin typeface="Times New Roman" panose="02020603050405020304" pitchFamily="18" charset="0"/>
            </a:endParaRPr>
          </a:p>
          <a:p>
            <a:pPr marL="0" algn="just">
              <a:lnSpc>
                <a:spcPct val="150000"/>
              </a:lnSpc>
              <a:spcBef>
                <a:spcPts val="1200"/>
              </a:spcBef>
              <a:tabLst>
                <a:tab pos="457200" algn="l"/>
              </a:tabLst>
            </a:pPr>
            <a:endParaRPr lang="en-US" sz="1800" b="1" dirty="0">
              <a:latin typeface="Times New Roman" panose="02020603050405020304" pitchFamily="18" charset="0"/>
            </a:endParaRPr>
          </a:p>
          <a:p>
            <a:pPr marL="0" algn="just">
              <a:lnSpc>
                <a:spcPct val="150000"/>
              </a:lnSpc>
              <a:spcBef>
                <a:spcPts val="1200"/>
              </a:spcBef>
              <a:tabLst>
                <a:tab pos="457200" algn="l"/>
              </a:tabLst>
            </a:pPr>
            <a:endParaRPr lang="en-US" sz="1800" b="1" dirty="0">
              <a:latin typeface="Times New Roman" panose="02020603050405020304" pitchFamily="18" charset="0"/>
            </a:endParaRPr>
          </a:p>
          <a:p>
            <a:pPr marL="0" indent="0" algn="just">
              <a:lnSpc>
                <a:spcPct val="150000"/>
              </a:lnSpc>
              <a:spcBef>
                <a:spcPts val="1200"/>
              </a:spcBef>
              <a:buNone/>
              <a:tabLst>
                <a:tab pos="457200" algn="l"/>
              </a:tabLst>
            </a:pPr>
            <a:endParaRPr lang="en-US" sz="1800" b="1" dirty="0">
              <a:latin typeface="Times New Roman" panose="02020603050405020304" pitchFamily="18" charset="0"/>
            </a:endParaRPr>
          </a:p>
          <a:p>
            <a:pPr marL="0" marR="0" algn="just">
              <a:lnSpc>
                <a:spcPct val="150000"/>
              </a:lnSpc>
              <a:spcBef>
                <a:spcPts val="1200"/>
              </a:spcBef>
              <a:spcAft>
                <a:spcPts val="0"/>
              </a:spcAft>
              <a:tabLst>
                <a:tab pos="457200" algn="l"/>
              </a:tabLst>
            </a:pPr>
            <a:r>
              <a:rPr lang="en-US" sz="1800" b="1" dirty="0">
                <a:latin typeface="Times New Roman" panose="02020603050405020304" pitchFamily="18" charset="0"/>
              </a:rPr>
              <a:t>Returning back to the “Main screen” by pressing on “Home” icon.</a:t>
            </a:r>
          </a:p>
          <a:p>
            <a:pPr marL="0" marR="0" algn="just">
              <a:lnSpc>
                <a:spcPct val="150000"/>
              </a:lnSpc>
              <a:spcBef>
                <a:spcPts val="1200"/>
              </a:spcBef>
              <a:spcAft>
                <a:spcPts val="0"/>
              </a:spcAft>
              <a:tabLst>
                <a:tab pos="457200" algn="l"/>
              </a:tabLst>
            </a:pPr>
            <a:r>
              <a:rPr lang="en-US" sz="1800" b="1" dirty="0">
                <a:latin typeface="Times New Roman" panose="02020603050405020304" pitchFamily="18" charset="0"/>
              </a:rPr>
              <a:t>By pressing on “Preview” the user will have two options: “Live Model” button or “Live Measurements” button</a:t>
            </a:r>
          </a:p>
          <a:p>
            <a:pPr marL="0" algn="just">
              <a:lnSpc>
                <a:spcPct val="150000"/>
              </a:lnSpc>
              <a:spcBef>
                <a:spcPts val="1200"/>
              </a:spcBef>
              <a:tabLst>
                <a:tab pos="457200" algn="l"/>
              </a:tabLst>
            </a:pPr>
            <a:endParaRPr lang="en-US" sz="1800" b="1" dirty="0">
              <a:latin typeface="Times New Roman" panose="02020603050405020304" pitchFamily="18" charset="0"/>
            </a:endParaRPr>
          </a:p>
          <a:p>
            <a:pPr marL="0" algn="just">
              <a:lnSpc>
                <a:spcPct val="150000"/>
              </a:lnSpc>
              <a:spcBef>
                <a:spcPts val="1200"/>
              </a:spcBef>
              <a:tabLst>
                <a:tab pos="457200" algn="l"/>
              </a:tabLst>
            </a:pPr>
            <a:endParaRPr lang="en-US" sz="1800" b="1" dirty="0">
              <a:latin typeface="Times New Roman" panose="02020603050405020304" pitchFamily="18" charset="0"/>
            </a:endParaRPr>
          </a:p>
          <a:p>
            <a:pPr marL="0" algn="just">
              <a:lnSpc>
                <a:spcPct val="150000"/>
              </a:lnSpc>
              <a:spcBef>
                <a:spcPts val="1200"/>
              </a:spcBef>
              <a:tabLst>
                <a:tab pos="457200" algn="l"/>
              </a:tabLst>
            </a:pPr>
            <a:endParaRPr lang="en-US" sz="1800" b="1" dirty="0">
              <a:latin typeface="Times New Roman" panose="02020603050405020304" pitchFamily="18" charset="0"/>
            </a:endParaRPr>
          </a:p>
          <a:p>
            <a:pPr marL="0" marR="0" algn="just">
              <a:lnSpc>
                <a:spcPct val="150000"/>
              </a:lnSpc>
              <a:spcBef>
                <a:spcPts val="1200"/>
              </a:spcBef>
              <a:spcAft>
                <a:spcPts val="0"/>
              </a:spcAft>
              <a:tabLst>
                <a:tab pos="457200" algn="l"/>
              </a:tabLst>
            </a:pPr>
            <a:endParaRPr lang="en-US" sz="1800" b="1" dirty="0">
              <a:latin typeface="Times New Roman" panose="02020603050405020304" pitchFamily="18" charset="0"/>
            </a:endParaRPr>
          </a:p>
        </p:txBody>
      </p:sp>
      <p:sp>
        <p:nvSpPr>
          <p:cNvPr id="4" name="Slide Number Placeholder 3">
            <a:extLst>
              <a:ext uri="{FF2B5EF4-FFF2-40B4-BE49-F238E27FC236}">
                <a16:creationId xmlns:a16="http://schemas.microsoft.com/office/drawing/2014/main" id="{90473846-6053-B6AE-3D2E-4383F3C897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pic>
        <p:nvPicPr>
          <p:cNvPr id="5" name="Picture 4">
            <a:extLst>
              <a:ext uri="{FF2B5EF4-FFF2-40B4-BE49-F238E27FC236}">
                <a16:creationId xmlns:a16="http://schemas.microsoft.com/office/drawing/2014/main" id="{2531E707-82B4-A699-39EB-5336940F11CC}"/>
              </a:ext>
            </a:extLst>
          </p:cNvPr>
          <p:cNvPicPr>
            <a:picLocks noChangeAspect="1"/>
          </p:cNvPicPr>
          <p:nvPr/>
        </p:nvPicPr>
        <p:blipFill>
          <a:blip r:embed="rId2"/>
          <a:stretch>
            <a:fillRect/>
          </a:stretch>
        </p:blipFill>
        <p:spPr>
          <a:xfrm>
            <a:off x="1321752" y="1550532"/>
            <a:ext cx="1569985" cy="3401568"/>
          </a:xfrm>
          <a:prstGeom prst="rect">
            <a:avLst/>
          </a:prstGeom>
        </p:spPr>
      </p:pic>
    </p:spTree>
    <p:extLst>
      <p:ext uri="{BB962C8B-B14F-4D97-AF65-F5344CB8AC3E}">
        <p14:creationId xmlns:p14="http://schemas.microsoft.com/office/powerpoint/2010/main" val="775923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CEECE-5FAA-8C1E-8DA0-09B7D82B9CC5}"/>
              </a:ext>
            </a:extLst>
          </p:cNvPr>
          <p:cNvSpPr>
            <a:spLocks noGrp="1"/>
          </p:cNvSpPr>
          <p:nvPr>
            <p:ph type="title"/>
          </p:nvPr>
        </p:nvSpPr>
        <p:spPr/>
        <p:txBody>
          <a:bodyPr/>
          <a:lstStyle/>
          <a:p>
            <a:r>
              <a:rPr lang="en" sz="2000" dirty="0"/>
              <a:t>(Why..?)</a:t>
            </a:r>
            <a:endParaRPr lang="en-US" dirty="0"/>
          </a:p>
        </p:txBody>
      </p:sp>
      <p:sp>
        <p:nvSpPr>
          <p:cNvPr id="3" name="Text Placeholder 2">
            <a:extLst>
              <a:ext uri="{FF2B5EF4-FFF2-40B4-BE49-F238E27FC236}">
                <a16:creationId xmlns:a16="http://schemas.microsoft.com/office/drawing/2014/main" id="{C22EA069-EBE3-2168-4444-320E9A01A0BA}"/>
              </a:ext>
            </a:extLst>
          </p:cNvPr>
          <p:cNvSpPr>
            <a:spLocks noGrp="1"/>
          </p:cNvSpPr>
          <p:nvPr>
            <p:ph type="body" idx="1"/>
          </p:nvPr>
        </p:nvSpPr>
        <p:spPr>
          <a:xfrm>
            <a:off x="0" y="463367"/>
            <a:ext cx="8958644" cy="3143050"/>
          </a:xfrm>
        </p:spPr>
        <p:txBody>
          <a:bodyPr/>
          <a:lstStyle/>
          <a:p>
            <a:pPr marL="0" lvl="0" indent="0" algn="l" rtl="0">
              <a:spcBef>
                <a:spcPts val="600"/>
              </a:spcBef>
              <a:spcAft>
                <a:spcPts val="0"/>
              </a:spcAft>
              <a:buClr>
                <a:schemeClr val="dk1"/>
              </a:buClr>
              <a:buSzPts val="1100"/>
              <a:buFont typeface="Arial"/>
              <a:buNone/>
            </a:pPr>
            <a:r>
              <a:rPr lang="en-US" sz="1800" dirty="0">
                <a:latin typeface="Times New Roman" panose="02020603050405020304" pitchFamily="18" charset="0"/>
                <a:ea typeface="Times New Roman" panose="02020603050405020304" pitchFamily="18" charset="0"/>
              </a:rPr>
              <a:t> - </a:t>
            </a:r>
            <a:r>
              <a:rPr lang="en-US" sz="1800" dirty="0">
                <a:effectLst/>
                <a:latin typeface="Times New Roman" panose="02020603050405020304" pitchFamily="18" charset="0"/>
                <a:ea typeface="Times New Roman" panose="02020603050405020304" pitchFamily="18" charset="0"/>
              </a:rPr>
              <a:t>There is also main problem</a:t>
            </a:r>
            <a:r>
              <a:rPr lang="en-US" sz="1800" dirty="0">
                <a:latin typeface="Times New Roman" panose="02020603050405020304" pitchFamily="18" charset="0"/>
                <a:ea typeface="Times New Roman" panose="02020603050405020304" pitchFamily="18" charset="0"/>
              </a:rPr>
              <a:t>s</a:t>
            </a:r>
            <a:r>
              <a:rPr lang="en-US" sz="1800" dirty="0">
                <a:effectLst/>
                <a:latin typeface="Times New Roman" panose="02020603050405020304" pitchFamily="18" charset="0"/>
                <a:ea typeface="Times New Roman" panose="02020603050405020304" pitchFamily="18" charset="0"/>
              </a:rPr>
              <a:t> that resulted from </a:t>
            </a:r>
            <a:r>
              <a:rPr lang="en-US" sz="1800" b="1" dirty="0">
                <a:effectLst/>
                <a:latin typeface="Times New Roman" panose="02020603050405020304" pitchFamily="18" charset="0"/>
                <a:ea typeface="Times New Roman" panose="02020603050405020304" pitchFamily="18" charset="0"/>
              </a:rPr>
              <a:t>natural disasters </a:t>
            </a:r>
            <a:r>
              <a:rPr lang="en-US" sz="1800" dirty="0">
                <a:effectLst/>
                <a:latin typeface="Times New Roman" panose="02020603050405020304" pitchFamily="18" charset="0"/>
                <a:ea typeface="Times New Roman" panose="02020603050405020304" pitchFamily="18" charset="0"/>
              </a:rPr>
              <a:t>like earthqua</a:t>
            </a:r>
            <a:r>
              <a:rPr lang="en-US" sz="1800" dirty="0">
                <a:latin typeface="Times New Roman" panose="02020603050405020304" pitchFamily="18" charset="0"/>
                <a:ea typeface="Times New Roman" panose="02020603050405020304" pitchFamily="18" charset="0"/>
              </a:rPr>
              <a:t>kes</a:t>
            </a:r>
            <a:r>
              <a:rPr lang="en-US" sz="1800" dirty="0">
                <a:effectLst/>
                <a:latin typeface="Times New Roman" panose="02020603050405020304" pitchFamily="18" charset="0"/>
                <a:ea typeface="Times New Roman" panose="02020603050405020304" pitchFamily="18" charset="0"/>
              </a:rPr>
              <a:t> which is detecting if there are any people still alive </a:t>
            </a:r>
            <a:r>
              <a:rPr lang="en-US" sz="1800" b="1" dirty="0">
                <a:effectLst/>
                <a:latin typeface="Times New Roman" panose="02020603050405020304" pitchFamily="18" charset="0"/>
                <a:ea typeface="Times New Roman" panose="02020603050405020304" pitchFamily="18" charset="0"/>
              </a:rPr>
              <a:t>in the destroyed large buildings.</a:t>
            </a:r>
          </a:p>
          <a:p>
            <a:pPr marL="0" indent="0">
              <a:buClr>
                <a:schemeClr val="dk1"/>
              </a:buClr>
              <a:buSzPts val="1100"/>
              <a:buNone/>
            </a:pPr>
            <a:r>
              <a:rPr lang="en-US" sz="180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 Also, possible space in planets and moons</a:t>
            </a:r>
          </a:p>
          <a:p>
            <a:endParaRPr lang="en-US" dirty="0"/>
          </a:p>
        </p:txBody>
      </p:sp>
      <p:sp>
        <p:nvSpPr>
          <p:cNvPr id="4" name="Slide Number Placeholder 3">
            <a:extLst>
              <a:ext uri="{FF2B5EF4-FFF2-40B4-BE49-F238E27FC236}">
                <a16:creationId xmlns:a16="http://schemas.microsoft.com/office/drawing/2014/main" id="{51DDC514-82B6-BE51-80FC-A0E52769F4C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pic>
        <p:nvPicPr>
          <p:cNvPr id="6" name="Picture 5" descr="A picture containing building, outdoor, sky, screenshot&#10;&#10;Description automatically generated">
            <a:extLst>
              <a:ext uri="{FF2B5EF4-FFF2-40B4-BE49-F238E27FC236}">
                <a16:creationId xmlns:a16="http://schemas.microsoft.com/office/drawing/2014/main" id="{6078D12A-5BA0-B359-8A9B-254E5CBE6041}"/>
              </a:ext>
            </a:extLst>
          </p:cNvPr>
          <p:cNvPicPr>
            <a:picLocks noChangeAspect="1"/>
          </p:cNvPicPr>
          <p:nvPr/>
        </p:nvPicPr>
        <p:blipFill>
          <a:blip r:embed="rId3"/>
          <a:stretch>
            <a:fillRect/>
          </a:stretch>
        </p:blipFill>
        <p:spPr>
          <a:xfrm>
            <a:off x="6219325" y="2571750"/>
            <a:ext cx="2886075" cy="1924050"/>
          </a:xfrm>
          <a:prstGeom prst="rect">
            <a:avLst/>
          </a:prstGeom>
          <a:ln>
            <a:noFill/>
          </a:ln>
          <a:effectLst>
            <a:softEdge rad="112500"/>
          </a:effectLst>
        </p:spPr>
      </p:pic>
      <p:pic>
        <p:nvPicPr>
          <p:cNvPr id="8" name="Picture 7" descr="A picture containing nature, moon, astronomical object, outer space&#10;&#10;Description automatically generated">
            <a:extLst>
              <a:ext uri="{FF2B5EF4-FFF2-40B4-BE49-F238E27FC236}">
                <a16:creationId xmlns:a16="http://schemas.microsoft.com/office/drawing/2014/main" id="{D872F8EB-AF13-A57A-FFF1-426C6F421D69}"/>
              </a:ext>
            </a:extLst>
          </p:cNvPr>
          <p:cNvPicPr>
            <a:picLocks noChangeAspect="1"/>
          </p:cNvPicPr>
          <p:nvPr/>
        </p:nvPicPr>
        <p:blipFill>
          <a:blip r:embed="rId4"/>
          <a:stretch>
            <a:fillRect/>
          </a:stretch>
        </p:blipFill>
        <p:spPr>
          <a:xfrm>
            <a:off x="3073837" y="2601286"/>
            <a:ext cx="2886074" cy="1984176"/>
          </a:xfrm>
          <a:prstGeom prst="rect">
            <a:avLst/>
          </a:prstGeom>
          <a:ln>
            <a:noFill/>
          </a:ln>
          <a:effectLst>
            <a:softEdge rad="112500"/>
          </a:effectLst>
        </p:spPr>
      </p:pic>
      <p:pic>
        <p:nvPicPr>
          <p:cNvPr id="10" name="Picture 9" descr="A picture containing moon, ground, planet, astronomical object&#10;&#10;Description automatically generated">
            <a:extLst>
              <a:ext uri="{FF2B5EF4-FFF2-40B4-BE49-F238E27FC236}">
                <a16:creationId xmlns:a16="http://schemas.microsoft.com/office/drawing/2014/main" id="{233AE617-BCB6-47F4-5B8B-3DADB62AEB74}"/>
              </a:ext>
            </a:extLst>
          </p:cNvPr>
          <p:cNvPicPr>
            <a:picLocks noChangeAspect="1"/>
          </p:cNvPicPr>
          <p:nvPr/>
        </p:nvPicPr>
        <p:blipFill>
          <a:blip r:embed="rId5"/>
          <a:stretch>
            <a:fillRect/>
          </a:stretch>
        </p:blipFill>
        <p:spPr>
          <a:xfrm>
            <a:off x="92678" y="2601286"/>
            <a:ext cx="2888481" cy="1894514"/>
          </a:xfrm>
          <a:prstGeom prst="rect">
            <a:avLst/>
          </a:prstGeom>
          <a:ln>
            <a:noFill/>
          </a:ln>
          <a:effectLst>
            <a:softEdge rad="112500"/>
          </a:effectLst>
        </p:spPr>
      </p:pic>
    </p:spTree>
    <p:extLst>
      <p:ext uri="{BB962C8B-B14F-4D97-AF65-F5344CB8AC3E}">
        <p14:creationId xmlns:p14="http://schemas.microsoft.com/office/powerpoint/2010/main" val="40532900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E1F7C-E132-72F9-4CCB-431524E71AD5}"/>
              </a:ext>
            </a:extLst>
          </p:cNvPr>
          <p:cNvSpPr>
            <a:spLocks noGrp="1"/>
          </p:cNvSpPr>
          <p:nvPr>
            <p:ph type="title"/>
          </p:nvPr>
        </p:nvSpPr>
        <p:spPr>
          <a:xfrm>
            <a:off x="372533" y="561150"/>
            <a:ext cx="7721600" cy="766200"/>
          </a:xfrm>
        </p:spPr>
        <p:txBody>
          <a:bodyPr/>
          <a:lstStyle/>
          <a:p>
            <a:r>
              <a:rPr lang="en-US" sz="2800" dirty="0">
                <a:latin typeface="Times New Roman" panose="02020603050405020304" pitchFamily="18" charset="0"/>
                <a:ea typeface="Times New Roman" panose="02020603050405020304" pitchFamily="18" charset="0"/>
              </a:rPr>
              <a:t>9</a:t>
            </a:r>
            <a:r>
              <a:rPr lang="en-US" sz="2800" b="1" dirty="0">
                <a:latin typeface="Times New Roman" panose="02020603050405020304" pitchFamily="18" charset="0"/>
                <a:ea typeface="Times New Roman" panose="02020603050405020304" pitchFamily="18" charset="0"/>
              </a:rPr>
              <a:t>- Flutter Application.</a:t>
            </a:r>
            <a:br>
              <a:rPr lang="en-US" sz="2800" b="1" dirty="0">
                <a:latin typeface="Times New Roman" panose="02020603050405020304" pitchFamily="18" charset="0"/>
                <a:ea typeface="Times New Roman" panose="02020603050405020304" pitchFamily="18" charset="0"/>
              </a:rPr>
            </a:br>
            <a:endParaRPr lang="en-US" sz="2800" dirty="0"/>
          </a:p>
        </p:txBody>
      </p:sp>
      <p:sp>
        <p:nvSpPr>
          <p:cNvPr id="3" name="Text Placeholder 2">
            <a:extLst>
              <a:ext uri="{FF2B5EF4-FFF2-40B4-BE49-F238E27FC236}">
                <a16:creationId xmlns:a16="http://schemas.microsoft.com/office/drawing/2014/main" id="{9185463B-CDD6-2870-0987-4E5E7B189E95}"/>
              </a:ext>
            </a:extLst>
          </p:cNvPr>
          <p:cNvSpPr>
            <a:spLocks noGrp="1"/>
          </p:cNvSpPr>
          <p:nvPr>
            <p:ph type="body" idx="1"/>
          </p:nvPr>
        </p:nvSpPr>
        <p:spPr>
          <a:xfrm>
            <a:off x="3855686" y="1180782"/>
            <a:ext cx="4739674" cy="3401568"/>
          </a:xfrm>
        </p:spPr>
        <p:txBody>
          <a:bodyPr/>
          <a:lstStyle/>
          <a:p>
            <a:pPr marL="0" indent="0" algn="just">
              <a:lnSpc>
                <a:spcPct val="150000"/>
              </a:lnSpc>
              <a:spcBef>
                <a:spcPts val="1200"/>
              </a:spcBef>
              <a:buNone/>
              <a:tabLst>
                <a:tab pos="457200" algn="l"/>
              </a:tabLst>
            </a:pPr>
            <a:endParaRPr lang="en-US" sz="1800" b="1" dirty="0">
              <a:latin typeface="Times New Roman" panose="02020603050405020304" pitchFamily="18" charset="0"/>
            </a:endParaRPr>
          </a:p>
          <a:p>
            <a:pPr marL="0" indent="0" algn="just">
              <a:lnSpc>
                <a:spcPct val="150000"/>
              </a:lnSpc>
              <a:spcBef>
                <a:spcPts val="1200"/>
              </a:spcBef>
              <a:buNone/>
              <a:tabLst>
                <a:tab pos="457200" algn="l"/>
              </a:tabLst>
            </a:pPr>
            <a:endParaRPr lang="en-US" sz="1800" b="1" dirty="0">
              <a:latin typeface="Times New Roman" panose="02020603050405020304" pitchFamily="18" charset="0"/>
            </a:endParaRPr>
          </a:p>
          <a:p>
            <a:pPr marL="0" indent="0" algn="just">
              <a:lnSpc>
                <a:spcPct val="150000"/>
              </a:lnSpc>
              <a:spcBef>
                <a:spcPts val="1200"/>
              </a:spcBef>
              <a:buNone/>
              <a:tabLst>
                <a:tab pos="457200" algn="l"/>
              </a:tabLst>
            </a:pPr>
            <a:endParaRPr lang="en-US" sz="1800" b="1" dirty="0">
              <a:latin typeface="Times New Roman" panose="02020603050405020304" pitchFamily="18" charset="0"/>
            </a:endParaRPr>
          </a:p>
          <a:p>
            <a:pPr marL="228600" algn="just">
              <a:lnSpc>
                <a:spcPct val="115000"/>
              </a:lnSpc>
              <a:spcBef>
                <a:spcPts val="1200"/>
              </a:spcBef>
              <a:tabLst>
                <a:tab pos="457200" algn="l"/>
                <a:tab pos="457200" algn="l"/>
              </a:tabLs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b="1" dirty="0">
                <a:latin typeface="Times New Roman" panose="02020603050405020304" pitchFamily="18" charset="0"/>
              </a:rPr>
              <a:t>Live Model”: to get a live video from the raspberry pi during the rover movement.</a:t>
            </a:r>
            <a:endParaRPr lang="en-GB" sz="1800" b="1" dirty="0">
              <a:latin typeface="Times New Roman" panose="02020603050405020304" pitchFamily="18" charset="0"/>
            </a:endParaRPr>
          </a:p>
          <a:p>
            <a:pPr marL="228600" algn="just">
              <a:lnSpc>
                <a:spcPct val="115000"/>
              </a:lnSpc>
              <a:spcBef>
                <a:spcPts val="1200"/>
              </a:spcBef>
              <a:tabLst>
                <a:tab pos="457200" algn="l"/>
                <a:tab pos="457200" algn="l"/>
              </a:tabLst>
            </a:pPr>
            <a:r>
              <a:rPr lang="en-GB" sz="1800" b="1" dirty="0">
                <a:latin typeface="Times New Roman" panose="02020603050405020304" pitchFamily="18" charset="0"/>
              </a:rPr>
              <a:t>When pressing on “YOLO” the Raspberry pi will start to detect objects.</a:t>
            </a:r>
            <a:endParaRPr lang="en-US" sz="1800" b="1" dirty="0">
              <a:latin typeface="Times New Roman" panose="02020603050405020304" pitchFamily="18" charset="0"/>
            </a:endParaRPr>
          </a:p>
          <a:p>
            <a:pPr marL="0" algn="just">
              <a:lnSpc>
                <a:spcPct val="150000"/>
              </a:lnSpc>
              <a:spcBef>
                <a:spcPts val="1200"/>
              </a:spcBef>
              <a:tabLst>
                <a:tab pos="457200" algn="l"/>
              </a:tabLst>
            </a:pPr>
            <a:endParaRPr lang="en-US" sz="1800" b="1" dirty="0">
              <a:latin typeface="Times New Roman" panose="02020603050405020304" pitchFamily="18" charset="0"/>
            </a:endParaRPr>
          </a:p>
          <a:p>
            <a:pPr marL="0" algn="just">
              <a:lnSpc>
                <a:spcPct val="150000"/>
              </a:lnSpc>
              <a:spcBef>
                <a:spcPts val="1200"/>
              </a:spcBef>
              <a:tabLst>
                <a:tab pos="457200" algn="l"/>
              </a:tabLst>
            </a:pPr>
            <a:endParaRPr lang="en-US" sz="1800" b="1" dirty="0">
              <a:latin typeface="Times New Roman" panose="02020603050405020304" pitchFamily="18" charset="0"/>
            </a:endParaRPr>
          </a:p>
          <a:p>
            <a:pPr marL="0" marR="0" algn="just">
              <a:lnSpc>
                <a:spcPct val="150000"/>
              </a:lnSpc>
              <a:spcBef>
                <a:spcPts val="1200"/>
              </a:spcBef>
              <a:spcAft>
                <a:spcPts val="0"/>
              </a:spcAft>
              <a:tabLst>
                <a:tab pos="457200" algn="l"/>
              </a:tabLst>
            </a:pPr>
            <a:endParaRPr lang="en-US" sz="1800" b="1" dirty="0">
              <a:latin typeface="Times New Roman" panose="02020603050405020304" pitchFamily="18" charset="0"/>
            </a:endParaRPr>
          </a:p>
        </p:txBody>
      </p:sp>
      <p:sp>
        <p:nvSpPr>
          <p:cNvPr id="4" name="Slide Number Placeholder 3">
            <a:extLst>
              <a:ext uri="{FF2B5EF4-FFF2-40B4-BE49-F238E27FC236}">
                <a16:creationId xmlns:a16="http://schemas.microsoft.com/office/drawing/2014/main" id="{90473846-6053-B6AE-3D2E-4383F3C897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pic>
        <p:nvPicPr>
          <p:cNvPr id="7" name="Picture 6">
            <a:extLst>
              <a:ext uri="{FF2B5EF4-FFF2-40B4-BE49-F238E27FC236}">
                <a16:creationId xmlns:a16="http://schemas.microsoft.com/office/drawing/2014/main" id="{39FA7C77-080E-EB53-D34A-B3E97B9DB03C}"/>
              </a:ext>
            </a:extLst>
          </p:cNvPr>
          <p:cNvPicPr>
            <a:picLocks noChangeAspect="1"/>
          </p:cNvPicPr>
          <p:nvPr/>
        </p:nvPicPr>
        <p:blipFill>
          <a:blip r:embed="rId2"/>
          <a:stretch>
            <a:fillRect/>
          </a:stretch>
        </p:blipFill>
        <p:spPr>
          <a:xfrm>
            <a:off x="2026503" y="1527162"/>
            <a:ext cx="1611269" cy="3401568"/>
          </a:xfrm>
          <a:prstGeom prst="rect">
            <a:avLst/>
          </a:prstGeom>
        </p:spPr>
      </p:pic>
      <p:pic>
        <p:nvPicPr>
          <p:cNvPr id="8" name="Picture 7">
            <a:extLst>
              <a:ext uri="{FF2B5EF4-FFF2-40B4-BE49-F238E27FC236}">
                <a16:creationId xmlns:a16="http://schemas.microsoft.com/office/drawing/2014/main" id="{FF59CFF2-7CCE-EA3B-A469-6C92F632663A}"/>
              </a:ext>
            </a:extLst>
          </p:cNvPr>
          <p:cNvPicPr>
            <a:picLocks noChangeAspect="1"/>
          </p:cNvPicPr>
          <p:nvPr/>
        </p:nvPicPr>
        <p:blipFill>
          <a:blip r:embed="rId3"/>
          <a:stretch>
            <a:fillRect/>
          </a:stretch>
        </p:blipFill>
        <p:spPr>
          <a:xfrm>
            <a:off x="238605" y="1527162"/>
            <a:ext cx="1569985" cy="3401568"/>
          </a:xfrm>
          <a:prstGeom prst="rect">
            <a:avLst/>
          </a:prstGeom>
        </p:spPr>
      </p:pic>
    </p:spTree>
    <p:extLst>
      <p:ext uri="{BB962C8B-B14F-4D97-AF65-F5344CB8AC3E}">
        <p14:creationId xmlns:p14="http://schemas.microsoft.com/office/powerpoint/2010/main" val="34216979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E1F7C-E132-72F9-4CCB-431524E71AD5}"/>
              </a:ext>
            </a:extLst>
          </p:cNvPr>
          <p:cNvSpPr>
            <a:spLocks noGrp="1"/>
          </p:cNvSpPr>
          <p:nvPr>
            <p:ph type="title"/>
          </p:nvPr>
        </p:nvSpPr>
        <p:spPr>
          <a:xfrm>
            <a:off x="372533" y="561150"/>
            <a:ext cx="7721600" cy="766200"/>
          </a:xfrm>
        </p:spPr>
        <p:txBody>
          <a:bodyPr/>
          <a:lstStyle/>
          <a:p>
            <a:r>
              <a:rPr lang="en-US" sz="2800" dirty="0">
                <a:latin typeface="Times New Roman" panose="02020603050405020304" pitchFamily="18" charset="0"/>
                <a:ea typeface="Times New Roman" panose="02020603050405020304" pitchFamily="18" charset="0"/>
              </a:rPr>
              <a:t>9</a:t>
            </a:r>
            <a:r>
              <a:rPr lang="en-US" sz="2800" b="1" dirty="0">
                <a:latin typeface="Times New Roman" panose="02020603050405020304" pitchFamily="18" charset="0"/>
                <a:ea typeface="Times New Roman" panose="02020603050405020304" pitchFamily="18" charset="0"/>
              </a:rPr>
              <a:t>- Flutter Application.</a:t>
            </a:r>
            <a:br>
              <a:rPr lang="en-US" sz="2800" b="1" dirty="0">
                <a:latin typeface="Times New Roman" panose="02020603050405020304" pitchFamily="18" charset="0"/>
                <a:ea typeface="Times New Roman" panose="02020603050405020304" pitchFamily="18" charset="0"/>
              </a:rPr>
            </a:br>
            <a:endParaRPr lang="en-US" sz="2800" dirty="0"/>
          </a:p>
        </p:txBody>
      </p:sp>
      <p:sp>
        <p:nvSpPr>
          <p:cNvPr id="3" name="Text Placeholder 2">
            <a:extLst>
              <a:ext uri="{FF2B5EF4-FFF2-40B4-BE49-F238E27FC236}">
                <a16:creationId xmlns:a16="http://schemas.microsoft.com/office/drawing/2014/main" id="{9185463B-CDD6-2870-0987-4E5E7B189E95}"/>
              </a:ext>
            </a:extLst>
          </p:cNvPr>
          <p:cNvSpPr>
            <a:spLocks noGrp="1"/>
          </p:cNvSpPr>
          <p:nvPr>
            <p:ph type="body" idx="1"/>
          </p:nvPr>
        </p:nvSpPr>
        <p:spPr>
          <a:xfrm>
            <a:off x="3855686" y="1180782"/>
            <a:ext cx="4739674" cy="3401568"/>
          </a:xfrm>
        </p:spPr>
        <p:txBody>
          <a:bodyPr/>
          <a:lstStyle/>
          <a:p>
            <a:pPr marL="0" indent="0" algn="just">
              <a:lnSpc>
                <a:spcPct val="150000"/>
              </a:lnSpc>
              <a:spcBef>
                <a:spcPts val="1200"/>
              </a:spcBef>
              <a:buNone/>
              <a:tabLst>
                <a:tab pos="457200" algn="l"/>
              </a:tabLst>
            </a:pPr>
            <a:endParaRPr lang="en-US" sz="1800" b="1" dirty="0">
              <a:latin typeface="Times New Roman" panose="02020603050405020304" pitchFamily="18" charset="0"/>
            </a:endParaRPr>
          </a:p>
          <a:p>
            <a:pPr marL="0" indent="0" algn="just">
              <a:lnSpc>
                <a:spcPct val="150000"/>
              </a:lnSpc>
              <a:spcBef>
                <a:spcPts val="1200"/>
              </a:spcBef>
              <a:buNone/>
              <a:tabLst>
                <a:tab pos="457200" algn="l"/>
              </a:tabLst>
            </a:pPr>
            <a:endParaRPr lang="en-US" sz="1800" b="1" dirty="0">
              <a:latin typeface="Times New Roman" panose="02020603050405020304" pitchFamily="18" charset="0"/>
            </a:endParaRPr>
          </a:p>
          <a:p>
            <a:pPr marL="285750" indent="-285750" algn="just">
              <a:lnSpc>
                <a:spcPct val="150000"/>
              </a:lnSpc>
              <a:spcBef>
                <a:spcPts val="1200"/>
              </a:spcBef>
              <a:tabLst>
                <a:tab pos="457200" algn="l"/>
              </a:tabLst>
            </a:pPr>
            <a:r>
              <a:rPr lang="en-US" sz="1800" b="1" dirty="0">
                <a:latin typeface="Times New Roman" panose="02020603050405020304" pitchFamily="18" charset="0"/>
              </a:rPr>
              <a:t> “Live Measurements”: to get Temperature and Humidity readings from the sensor.</a:t>
            </a:r>
          </a:p>
          <a:p>
            <a:pPr marL="0" algn="just">
              <a:lnSpc>
                <a:spcPct val="150000"/>
              </a:lnSpc>
              <a:spcBef>
                <a:spcPts val="1200"/>
              </a:spcBef>
              <a:tabLst>
                <a:tab pos="457200" algn="l"/>
              </a:tabLst>
            </a:pPr>
            <a:endParaRPr lang="en-US" sz="1800" b="1" dirty="0">
              <a:latin typeface="Times New Roman" panose="02020603050405020304" pitchFamily="18" charset="0"/>
            </a:endParaRPr>
          </a:p>
          <a:p>
            <a:pPr marL="0" algn="just">
              <a:lnSpc>
                <a:spcPct val="150000"/>
              </a:lnSpc>
              <a:spcBef>
                <a:spcPts val="1200"/>
              </a:spcBef>
              <a:tabLst>
                <a:tab pos="457200" algn="l"/>
              </a:tabLst>
            </a:pPr>
            <a:endParaRPr lang="en-US" sz="1800" b="1" dirty="0">
              <a:latin typeface="Times New Roman" panose="02020603050405020304" pitchFamily="18" charset="0"/>
            </a:endParaRPr>
          </a:p>
          <a:p>
            <a:pPr marL="0" marR="0" algn="just">
              <a:lnSpc>
                <a:spcPct val="150000"/>
              </a:lnSpc>
              <a:spcBef>
                <a:spcPts val="1200"/>
              </a:spcBef>
              <a:spcAft>
                <a:spcPts val="0"/>
              </a:spcAft>
              <a:tabLst>
                <a:tab pos="457200" algn="l"/>
              </a:tabLst>
            </a:pPr>
            <a:endParaRPr lang="en-US" sz="1800" b="1" dirty="0">
              <a:latin typeface="Times New Roman" panose="02020603050405020304" pitchFamily="18" charset="0"/>
            </a:endParaRPr>
          </a:p>
        </p:txBody>
      </p:sp>
      <p:sp>
        <p:nvSpPr>
          <p:cNvPr id="4" name="Slide Number Placeholder 3">
            <a:extLst>
              <a:ext uri="{FF2B5EF4-FFF2-40B4-BE49-F238E27FC236}">
                <a16:creationId xmlns:a16="http://schemas.microsoft.com/office/drawing/2014/main" id="{90473846-6053-B6AE-3D2E-4383F3C897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pic>
        <p:nvPicPr>
          <p:cNvPr id="5" name="Picture 4">
            <a:extLst>
              <a:ext uri="{FF2B5EF4-FFF2-40B4-BE49-F238E27FC236}">
                <a16:creationId xmlns:a16="http://schemas.microsoft.com/office/drawing/2014/main" id="{D910CD2D-6F58-99ED-C8FD-3194E8775F95}"/>
              </a:ext>
            </a:extLst>
          </p:cNvPr>
          <p:cNvPicPr>
            <a:picLocks noChangeAspect="1"/>
          </p:cNvPicPr>
          <p:nvPr/>
        </p:nvPicPr>
        <p:blipFill>
          <a:blip r:embed="rId2"/>
          <a:stretch>
            <a:fillRect/>
          </a:stretch>
        </p:blipFill>
        <p:spPr>
          <a:xfrm>
            <a:off x="1231805" y="1550532"/>
            <a:ext cx="1569985" cy="3401568"/>
          </a:xfrm>
          <a:prstGeom prst="rect">
            <a:avLst/>
          </a:prstGeom>
        </p:spPr>
      </p:pic>
    </p:spTree>
    <p:extLst>
      <p:ext uri="{BB962C8B-B14F-4D97-AF65-F5344CB8AC3E}">
        <p14:creationId xmlns:p14="http://schemas.microsoft.com/office/powerpoint/2010/main" val="11824259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E1F7C-E132-72F9-4CCB-431524E71AD5}"/>
              </a:ext>
            </a:extLst>
          </p:cNvPr>
          <p:cNvSpPr>
            <a:spLocks noGrp="1"/>
          </p:cNvSpPr>
          <p:nvPr>
            <p:ph type="title"/>
          </p:nvPr>
        </p:nvSpPr>
        <p:spPr>
          <a:xfrm>
            <a:off x="372533" y="561150"/>
            <a:ext cx="7721600" cy="766200"/>
          </a:xfrm>
        </p:spPr>
        <p:txBody>
          <a:bodyPr/>
          <a:lstStyle/>
          <a:p>
            <a:r>
              <a:rPr lang="en-US" sz="2800" dirty="0">
                <a:latin typeface="Times New Roman" panose="02020603050405020304" pitchFamily="18" charset="0"/>
                <a:ea typeface="Times New Roman" panose="02020603050405020304" pitchFamily="18" charset="0"/>
              </a:rPr>
              <a:t>9</a:t>
            </a:r>
            <a:r>
              <a:rPr lang="en-US" sz="2800" b="1" dirty="0">
                <a:latin typeface="Times New Roman" panose="02020603050405020304" pitchFamily="18" charset="0"/>
                <a:ea typeface="Times New Roman" panose="02020603050405020304" pitchFamily="18" charset="0"/>
              </a:rPr>
              <a:t>- Flutter Application.</a:t>
            </a:r>
            <a:br>
              <a:rPr lang="en-US" sz="2800" b="1" dirty="0">
                <a:latin typeface="Times New Roman" panose="02020603050405020304" pitchFamily="18" charset="0"/>
                <a:ea typeface="Times New Roman" panose="02020603050405020304" pitchFamily="18" charset="0"/>
              </a:rPr>
            </a:br>
            <a:endParaRPr lang="en-US" sz="2800" dirty="0"/>
          </a:p>
        </p:txBody>
      </p:sp>
      <p:sp>
        <p:nvSpPr>
          <p:cNvPr id="3" name="Text Placeholder 2">
            <a:extLst>
              <a:ext uri="{FF2B5EF4-FFF2-40B4-BE49-F238E27FC236}">
                <a16:creationId xmlns:a16="http://schemas.microsoft.com/office/drawing/2014/main" id="{9185463B-CDD6-2870-0987-4E5E7B189E95}"/>
              </a:ext>
            </a:extLst>
          </p:cNvPr>
          <p:cNvSpPr>
            <a:spLocks noGrp="1"/>
          </p:cNvSpPr>
          <p:nvPr>
            <p:ph type="body" idx="1"/>
          </p:nvPr>
        </p:nvSpPr>
        <p:spPr>
          <a:xfrm>
            <a:off x="3634740" y="1180782"/>
            <a:ext cx="4960620" cy="3401568"/>
          </a:xfrm>
        </p:spPr>
        <p:txBody>
          <a:bodyPr/>
          <a:lstStyle/>
          <a:p>
            <a:pPr marL="0" indent="0" algn="just">
              <a:lnSpc>
                <a:spcPct val="150000"/>
              </a:lnSpc>
              <a:spcBef>
                <a:spcPts val="1200"/>
              </a:spcBef>
              <a:buNone/>
              <a:tabLst>
                <a:tab pos="457200" algn="l"/>
              </a:tabLst>
            </a:pPr>
            <a:endParaRPr lang="en-US" sz="1800" b="1" dirty="0">
              <a:latin typeface="Times New Roman" panose="02020603050405020304" pitchFamily="18" charset="0"/>
            </a:endParaRPr>
          </a:p>
          <a:p>
            <a:pPr marL="0" indent="0" algn="just">
              <a:lnSpc>
                <a:spcPct val="150000"/>
              </a:lnSpc>
              <a:spcBef>
                <a:spcPts val="1200"/>
              </a:spcBef>
              <a:buNone/>
              <a:tabLst>
                <a:tab pos="457200" algn="l"/>
              </a:tabLst>
            </a:pPr>
            <a:endParaRPr lang="en-US" sz="1800" b="1" dirty="0">
              <a:latin typeface="Times New Roman" panose="02020603050405020304" pitchFamily="18" charset="0"/>
            </a:endParaRPr>
          </a:p>
          <a:p>
            <a:pPr marL="0" indent="0" algn="just">
              <a:lnSpc>
                <a:spcPct val="150000"/>
              </a:lnSpc>
              <a:spcBef>
                <a:spcPts val="1200"/>
              </a:spcBef>
              <a:buNone/>
              <a:tabLst>
                <a:tab pos="457200" algn="l"/>
              </a:tabLst>
            </a:pPr>
            <a:endParaRPr lang="en-US" sz="1800" b="1" dirty="0">
              <a:latin typeface="Times New Roman" panose="02020603050405020304" pitchFamily="18" charset="0"/>
            </a:endParaRPr>
          </a:p>
          <a:p>
            <a:pPr marL="285750" indent="-285750" algn="just">
              <a:lnSpc>
                <a:spcPct val="150000"/>
              </a:lnSpc>
              <a:spcBef>
                <a:spcPts val="1200"/>
              </a:spcBef>
              <a:tabLst>
                <a:tab pos="457200" algn="l"/>
              </a:tabLst>
            </a:pPr>
            <a:r>
              <a:rPr lang="en-US" sz="1800" b="1" dirty="0">
                <a:latin typeface="Times New Roman" panose="02020603050405020304" pitchFamily="18" charset="0"/>
              </a:rPr>
              <a:t> When the user navigate back to main screen and stops the rover, he then can press on “Report” button to get either the map or the report of measuring sensors.</a:t>
            </a:r>
          </a:p>
          <a:p>
            <a:pPr marL="0" algn="just">
              <a:lnSpc>
                <a:spcPct val="150000"/>
              </a:lnSpc>
              <a:spcBef>
                <a:spcPts val="1200"/>
              </a:spcBef>
              <a:tabLst>
                <a:tab pos="457200" algn="l"/>
              </a:tabLst>
            </a:pPr>
            <a:endParaRPr lang="en-US" sz="1800" b="1" dirty="0">
              <a:latin typeface="Times New Roman" panose="02020603050405020304" pitchFamily="18" charset="0"/>
            </a:endParaRPr>
          </a:p>
          <a:p>
            <a:pPr marL="0" algn="just">
              <a:lnSpc>
                <a:spcPct val="150000"/>
              </a:lnSpc>
              <a:spcBef>
                <a:spcPts val="1200"/>
              </a:spcBef>
              <a:tabLst>
                <a:tab pos="457200" algn="l"/>
              </a:tabLst>
            </a:pPr>
            <a:endParaRPr lang="en-US" sz="1800" b="1" dirty="0">
              <a:latin typeface="Times New Roman" panose="02020603050405020304" pitchFamily="18" charset="0"/>
            </a:endParaRPr>
          </a:p>
          <a:p>
            <a:pPr marL="0" marR="0" algn="just">
              <a:lnSpc>
                <a:spcPct val="150000"/>
              </a:lnSpc>
              <a:spcBef>
                <a:spcPts val="1200"/>
              </a:spcBef>
              <a:spcAft>
                <a:spcPts val="0"/>
              </a:spcAft>
              <a:tabLst>
                <a:tab pos="457200" algn="l"/>
              </a:tabLst>
            </a:pPr>
            <a:endParaRPr lang="en-US" sz="1800" b="1" dirty="0">
              <a:latin typeface="Times New Roman" panose="02020603050405020304" pitchFamily="18" charset="0"/>
            </a:endParaRPr>
          </a:p>
        </p:txBody>
      </p:sp>
      <p:sp>
        <p:nvSpPr>
          <p:cNvPr id="4" name="Slide Number Placeholder 3">
            <a:extLst>
              <a:ext uri="{FF2B5EF4-FFF2-40B4-BE49-F238E27FC236}">
                <a16:creationId xmlns:a16="http://schemas.microsoft.com/office/drawing/2014/main" id="{90473846-6053-B6AE-3D2E-4383F3C897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pic>
        <p:nvPicPr>
          <p:cNvPr id="6" name="Picture 5">
            <a:extLst>
              <a:ext uri="{FF2B5EF4-FFF2-40B4-BE49-F238E27FC236}">
                <a16:creationId xmlns:a16="http://schemas.microsoft.com/office/drawing/2014/main" id="{BB7E0917-770D-238C-3C02-76749DE64C3D}"/>
              </a:ext>
            </a:extLst>
          </p:cNvPr>
          <p:cNvPicPr>
            <a:picLocks noChangeAspect="1"/>
          </p:cNvPicPr>
          <p:nvPr/>
        </p:nvPicPr>
        <p:blipFill>
          <a:blip r:embed="rId2"/>
          <a:stretch>
            <a:fillRect/>
          </a:stretch>
        </p:blipFill>
        <p:spPr>
          <a:xfrm>
            <a:off x="1108392" y="1550532"/>
            <a:ext cx="1569985" cy="3401568"/>
          </a:xfrm>
          <a:prstGeom prst="rect">
            <a:avLst/>
          </a:prstGeom>
        </p:spPr>
      </p:pic>
    </p:spTree>
    <p:extLst>
      <p:ext uri="{BB962C8B-B14F-4D97-AF65-F5344CB8AC3E}">
        <p14:creationId xmlns:p14="http://schemas.microsoft.com/office/powerpoint/2010/main" val="40894311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E1F7C-E132-72F9-4CCB-431524E71AD5}"/>
              </a:ext>
            </a:extLst>
          </p:cNvPr>
          <p:cNvSpPr>
            <a:spLocks noGrp="1"/>
          </p:cNvSpPr>
          <p:nvPr>
            <p:ph type="title"/>
          </p:nvPr>
        </p:nvSpPr>
        <p:spPr>
          <a:xfrm>
            <a:off x="372533" y="561150"/>
            <a:ext cx="7721600" cy="766200"/>
          </a:xfrm>
        </p:spPr>
        <p:txBody>
          <a:bodyPr/>
          <a:lstStyle/>
          <a:p>
            <a:r>
              <a:rPr lang="en-US" sz="2800" dirty="0">
                <a:latin typeface="Times New Roman" panose="02020603050405020304" pitchFamily="18" charset="0"/>
                <a:ea typeface="Times New Roman" panose="02020603050405020304" pitchFamily="18" charset="0"/>
              </a:rPr>
              <a:t>9</a:t>
            </a:r>
            <a:r>
              <a:rPr lang="en-US" sz="2800" b="1" dirty="0">
                <a:latin typeface="Times New Roman" panose="02020603050405020304" pitchFamily="18" charset="0"/>
                <a:ea typeface="Times New Roman" panose="02020603050405020304" pitchFamily="18" charset="0"/>
              </a:rPr>
              <a:t>- Flutter Application.</a:t>
            </a:r>
            <a:br>
              <a:rPr lang="en-US" sz="2800" b="1" dirty="0">
                <a:latin typeface="Times New Roman" panose="02020603050405020304" pitchFamily="18" charset="0"/>
                <a:ea typeface="Times New Roman" panose="02020603050405020304" pitchFamily="18" charset="0"/>
              </a:rPr>
            </a:br>
            <a:endParaRPr lang="en-US" sz="2800" dirty="0"/>
          </a:p>
        </p:txBody>
      </p:sp>
      <p:sp>
        <p:nvSpPr>
          <p:cNvPr id="3" name="Text Placeholder 2">
            <a:extLst>
              <a:ext uri="{FF2B5EF4-FFF2-40B4-BE49-F238E27FC236}">
                <a16:creationId xmlns:a16="http://schemas.microsoft.com/office/drawing/2014/main" id="{9185463B-CDD6-2870-0987-4E5E7B189E95}"/>
              </a:ext>
            </a:extLst>
          </p:cNvPr>
          <p:cNvSpPr>
            <a:spLocks noGrp="1"/>
          </p:cNvSpPr>
          <p:nvPr>
            <p:ph type="body" idx="1"/>
          </p:nvPr>
        </p:nvSpPr>
        <p:spPr>
          <a:xfrm>
            <a:off x="3634740" y="1180782"/>
            <a:ext cx="4960620" cy="3401568"/>
          </a:xfrm>
        </p:spPr>
        <p:txBody>
          <a:bodyPr/>
          <a:lstStyle/>
          <a:p>
            <a:pPr marL="0" indent="0" algn="just">
              <a:lnSpc>
                <a:spcPct val="150000"/>
              </a:lnSpc>
              <a:spcBef>
                <a:spcPts val="1200"/>
              </a:spcBef>
              <a:buNone/>
              <a:tabLst>
                <a:tab pos="457200" algn="l"/>
              </a:tabLst>
            </a:pPr>
            <a:endParaRPr lang="en-US" sz="1800" b="1" dirty="0">
              <a:latin typeface="Times New Roman" panose="02020603050405020304" pitchFamily="18" charset="0"/>
            </a:endParaRPr>
          </a:p>
          <a:p>
            <a:pPr marL="0" indent="0" algn="just">
              <a:lnSpc>
                <a:spcPct val="150000"/>
              </a:lnSpc>
              <a:spcBef>
                <a:spcPts val="1200"/>
              </a:spcBef>
              <a:buNone/>
              <a:tabLst>
                <a:tab pos="457200" algn="l"/>
              </a:tabLst>
            </a:pPr>
            <a:endParaRPr lang="en-US" sz="1800" b="1" dirty="0">
              <a:latin typeface="Times New Roman" panose="02020603050405020304" pitchFamily="18" charset="0"/>
            </a:endParaRPr>
          </a:p>
          <a:p>
            <a:pPr marL="0" indent="0" algn="just">
              <a:lnSpc>
                <a:spcPct val="150000"/>
              </a:lnSpc>
              <a:spcBef>
                <a:spcPts val="1200"/>
              </a:spcBef>
              <a:buNone/>
              <a:tabLst>
                <a:tab pos="457200" algn="l"/>
              </a:tabLst>
            </a:pPr>
            <a:endParaRPr lang="en-US" sz="1800" b="1" dirty="0">
              <a:latin typeface="Times New Roman" panose="02020603050405020304" pitchFamily="18" charset="0"/>
            </a:endParaRPr>
          </a:p>
          <a:p>
            <a:pPr marL="285750" indent="-285750" algn="just">
              <a:lnSpc>
                <a:spcPct val="150000"/>
              </a:lnSpc>
              <a:spcBef>
                <a:spcPts val="1200"/>
              </a:spcBef>
              <a:tabLst>
                <a:tab pos="457200" algn="l"/>
              </a:tabLst>
            </a:pPr>
            <a:r>
              <a:rPr lang="en-US" sz="1800" b="1" dirty="0">
                <a:latin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cs typeface="TimesNewRomanPSMT"/>
              </a:rPr>
              <a:t>“</a:t>
            </a:r>
            <a:r>
              <a:rPr lang="en-US" sz="1800" b="1" dirty="0">
                <a:latin typeface="Times New Roman" panose="02020603050405020304" pitchFamily="18" charset="0"/>
              </a:rPr>
              <a:t>Map”: to show the whole trip of the rover with directions.</a:t>
            </a:r>
          </a:p>
          <a:p>
            <a:pPr marL="285750" indent="-285750" algn="just">
              <a:lnSpc>
                <a:spcPct val="150000"/>
              </a:lnSpc>
              <a:spcBef>
                <a:spcPts val="1200"/>
              </a:spcBef>
              <a:tabLst>
                <a:tab pos="457200" algn="l"/>
              </a:tabLst>
            </a:pPr>
            <a:endParaRPr lang="en-US" sz="1800" b="1" dirty="0">
              <a:latin typeface="Times New Roman" panose="02020603050405020304" pitchFamily="18" charset="0"/>
            </a:endParaRPr>
          </a:p>
          <a:p>
            <a:pPr marL="0" algn="just">
              <a:lnSpc>
                <a:spcPct val="150000"/>
              </a:lnSpc>
              <a:spcBef>
                <a:spcPts val="1200"/>
              </a:spcBef>
              <a:tabLst>
                <a:tab pos="457200" algn="l"/>
              </a:tabLst>
            </a:pPr>
            <a:endParaRPr lang="en-US" sz="1800" b="1" dirty="0">
              <a:latin typeface="Times New Roman" panose="02020603050405020304" pitchFamily="18" charset="0"/>
            </a:endParaRPr>
          </a:p>
          <a:p>
            <a:pPr marL="0" algn="just">
              <a:lnSpc>
                <a:spcPct val="150000"/>
              </a:lnSpc>
              <a:spcBef>
                <a:spcPts val="1200"/>
              </a:spcBef>
              <a:tabLst>
                <a:tab pos="457200" algn="l"/>
              </a:tabLst>
            </a:pPr>
            <a:endParaRPr lang="en-US" sz="1800" b="1" dirty="0">
              <a:latin typeface="Times New Roman" panose="02020603050405020304" pitchFamily="18" charset="0"/>
            </a:endParaRPr>
          </a:p>
          <a:p>
            <a:pPr marL="0" marR="0" algn="just">
              <a:lnSpc>
                <a:spcPct val="150000"/>
              </a:lnSpc>
              <a:spcBef>
                <a:spcPts val="1200"/>
              </a:spcBef>
              <a:spcAft>
                <a:spcPts val="0"/>
              </a:spcAft>
              <a:tabLst>
                <a:tab pos="457200" algn="l"/>
              </a:tabLst>
            </a:pPr>
            <a:endParaRPr lang="en-US" sz="1800" b="1" dirty="0">
              <a:latin typeface="Times New Roman" panose="02020603050405020304" pitchFamily="18" charset="0"/>
            </a:endParaRPr>
          </a:p>
        </p:txBody>
      </p:sp>
      <p:sp>
        <p:nvSpPr>
          <p:cNvPr id="4" name="Slide Number Placeholder 3">
            <a:extLst>
              <a:ext uri="{FF2B5EF4-FFF2-40B4-BE49-F238E27FC236}">
                <a16:creationId xmlns:a16="http://schemas.microsoft.com/office/drawing/2014/main" id="{90473846-6053-B6AE-3D2E-4383F3C897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pic>
        <p:nvPicPr>
          <p:cNvPr id="11" name="Picture 10">
            <a:extLst>
              <a:ext uri="{FF2B5EF4-FFF2-40B4-BE49-F238E27FC236}">
                <a16:creationId xmlns:a16="http://schemas.microsoft.com/office/drawing/2014/main" id="{9BC83EDF-F72E-D9D7-2DB8-057965C1FBE1}"/>
              </a:ext>
            </a:extLst>
          </p:cNvPr>
          <p:cNvPicPr>
            <a:picLocks noChangeAspect="1"/>
          </p:cNvPicPr>
          <p:nvPr/>
        </p:nvPicPr>
        <p:blipFill>
          <a:blip r:embed="rId2"/>
          <a:stretch>
            <a:fillRect/>
          </a:stretch>
        </p:blipFill>
        <p:spPr>
          <a:xfrm>
            <a:off x="1137138" y="1392732"/>
            <a:ext cx="1569954" cy="3401568"/>
          </a:xfrm>
          <a:prstGeom prst="rect">
            <a:avLst/>
          </a:prstGeom>
        </p:spPr>
      </p:pic>
    </p:spTree>
    <p:extLst>
      <p:ext uri="{BB962C8B-B14F-4D97-AF65-F5344CB8AC3E}">
        <p14:creationId xmlns:p14="http://schemas.microsoft.com/office/powerpoint/2010/main" val="2253007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E1F7C-E132-72F9-4CCB-431524E71AD5}"/>
              </a:ext>
            </a:extLst>
          </p:cNvPr>
          <p:cNvSpPr>
            <a:spLocks noGrp="1"/>
          </p:cNvSpPr>
          <p:nvPr>
            <p:ph type="title"/>
          </p:nvPr>
        </p:nvSpPr>
        <p:spPr>
          <a:xfrm>
            <a:off x="372533" y="561150"/>
            <a:ext cx="7721600" cy="766200"/>
          </a:xfrm>
        </p:spPr>
        <p:txBody>
          <a:bodyPr/>
          <a:lstStyle/>
          <a:p>
            <a:r>
              <a:rPr lang="en-US" sz="2800" dirty="0">
                <a:latin typeface="Times New Roman" panose="02020603050405020304" pitchFamily="18" charset="0"/>
                <a:ea typeface="Times New Roman" panose="02020603050405020304" pitchFamily="18" charset="0"/>
              </a:rPr>
              <a:t>9</a:t>
            </a:r>
            <a:r>
              <a:rPr lang="en-US" sz="2800" b="1" dirty="0">
                <a:latin typeface="Times New Roman" panose="02020603050405020304" pitchFamily="18" charset="0"/>
                <a:ea typeface="Times New Roman" panose="02020603050405020304" pitchFamily="18" charset="0"/>
              </a:rPr>
              <a:t>- Flutter Application.</a:t>
            </a:r>
            <a:br>
              <a:rPr lang="en-US" sz="2800" b="1" dirty="0">
                <a:latin typeface="Times New Roman" panose="02020603050405020304" pitchFamily="18" charset="0"/>
                <a:ea typeface="Times New Roman" panose="02020603050405020304" pitchFamily="18" charset="0"/>
              </a:rPr>
            </a:br>
            <a:endParaRPr lang="en-US" sz="2800" dirty="0"/>
          </a:p>
        </p:txBody>
      </p:sp>
      <p:sp>
        <p:nvSpPr>
          <p:cNvPr id="3" name="Text Placeholder 2">
            <a:extLst>
              <a:ext uri="{FF2B5EF4-FFF2-40B4-BE49-F238E27FC236}">
                <a16:creationId xmlns:a16="http://schemas.microsoft.com/office/drawing/2014/main" id="{9185463B-CDD6-2870-0987-4E5E7B189E95}"/>
              </a:ext>
            </a:extLst>
          </p:cNvPr>
          <p:cNvSpPr>
            <a:spLocks noGrp="1"/>
          </p:cNvSpPr>
          <p:nvPr>
            <p:ph type="body" idx="1"/>
          </p:nvPr>
        </p:nvSpPr>
        <p:spPr>
          <a:xfrm>
            <a:off x="3401080" y="1447482"/>
            <a:ext cx="4960620" cy="3401568"/>
          </a:xfrm>
        </p:spPr>
        <p:txBody>
          <a:bodyPr/>
          <a:lstStyle/>
          <a:p>
            <a:pPr marL="0" indent="0" algn="just">
              <a:lnSpc>
                <a:spcPct val="150000"/>
              </a:lnSpc>
              <a:spcBef>
                <a:spcPts val="1200"/>
              </a:spcBef>
              <a:buNone/>
              <a:tabLst>
                <a:tab pos="457200" algn="l"/>
              </a:tabLst>
            </a:pPr>
            <a:endParaRPr lang="en-US" sz="1800" b="1" dirty="0">
              <a:latin typeface="Times New Roman" panose="02020603050405020304" pitchFamily="18" charset="0"/>
            </a:endParaRPr>
          </a:p>
          <a:p>
            <a:pPr marL="0" indent="0" algn="just">
              <a:lnSpc>
                <a:spcPct val="150000"/>
              </a:lnSpc>
              <a:spcBef>
                <a:spcPts val="1200"/>
              </a:spcBef>
              <a:buNone/>
              <a:tabLst>
                <a:tab pos="457200" algn="l"/>
              </a:tabLst>
            </a:pPr>
            <a:endParaRPr lang="en-US" sz="1800" b="1" dirty="0">
              <a:latin typeface="Times New Roman" panose="02020603050405020304" pitchFamily="18" charset="0"/>
            </a:endParaRPr>
          </a:p>
          <a:p>
            <a:pPr marL="0" indent="0" algn="just">
              <a:lnSpc>
                <a:spcPct val="150000"/>
              </a:lnSpc>
              <a:spcBef>
                <a:spcPts val="1200"/>
              </a:spcBef>
              <a:buNone/>
              <a:tabLst>
                <a:tab pos="457200" algn="l"/>
              </a:tabLst>
            </a:pPr>
            <a:endParaRPr lang="en-US" sz="1800" b="1" dirty="0">
              <a:latin typeface="Times New Roman" panose="02020603050405020304" pitchFamily="18" charset="0"/>
            </a:endParaRPr>
          </a:p>
          <a:p>
            <a:pPr marL="285750" indent="-285750" algn="just">
              <a:lnSpc>
                <a:spcPct val="150000"/>
              </a:lnSpc>
              <a:spcBef>
                <a:spcPts val="1200"/>
              </a:spcBef>
              <a:tabLst>
                <a:tab pos="457200" algn="l"/>
              </a:tabLst>
            </a:pPr>
            <a:r>
              <a:rPr lang="en-US" sz="1800" b="1" dirty="0">
                <a:latin typeface="Times New Roman" panose="02020603050405020304" pitchFamily="18" charset="0"/>
              </a:rPr>
              <a:t> “Report”: to receive all data from sensors.</a:t>
            </a:r>
          </a:p>
          <a:p>
            <a:pPr marL="285750" indent="-285750" algn="just">
              <a:lnSpc>
                <a:spcPct val="150000"/>
              </a:lnSpc>
              <a:spcBef>
                <a:spcPts val="1200"/>
              </a:spcBef>
              <a:tabLst>
                <a:tab pos="457200" algn="l"/>
              </a:tabLst>
            </a:pPr>
            <a:endParaRPr lang="en-US" sz="1800" b="1" dirty="0">
              <a:latin typeface="Times New Roman" panose="02020603050405020304" pitchFamily="18" charset="0"/>
            </a:endParaRPr>
          </a:p>
          <a:p>
            <a:pPr marL="285750" indent="-285750" algn="just">
              <a:lnSpc>
                <a:spcPct val="150000"/>
              </a:lnSpc>
              <a:spcBef>
                <a:spcPts val="1200"/>
              </a:spcBef>
              <a:tabLst>
                <a:tab pos="457200" algn="l"/>
              </a:tabLst>
            </a:pPr>
            <a:endParaRPr lang="en-US" sz="1800" b="1" dirty="0">
              <a:latin typeface="Times New Roman" panose="02020603050405020304" pitchFamily="18" charset="0"/>
            </a:endParaRPr>
          </a:p>
          <a:p>
            <a:pPr marL="0" algn="just">
              <a:lnSpc>
                <a:spcPct val="150000"/>
              </a:lnSpc>
              <a:spcBef>
                <a:spcPts val="1200"/>
              </a:spcBef>
              <a:tabLst>
                <a:tab pos="457200" algn="l"/>
              </a:tabLst>
            </a:pPr>
            <a:endParaRPr lang="en-US" sz="1800" b="1" dirty="0">
              <a:latin typeface="Times New Roman" panose="02020603050405020304" pitchFamily="18" charset="0"/>
            </a:endParaRPr>
          </a:p>
          <a:p>
            <a:pPr marL="0" algn="just">
              <a:lnSpc>
                <a:spcPct val="150000"/>
              </a:lnSpc>
              <a:spcBef>
                <a:spcPts val="1200"/>
              </a:spcBef>
              <a:tabLst>
                <a:tab pos="457200" algn="l"/>
              </a:tabLst>
            </a:pPr>
            <a:endParaRPr lang="en-US" sz="1800" b="1" dirty="0">
              <a:latin typeface="Times New Roman" panose="02020603050405020304" pitchFamily="18" charset="0"/>
            </a:endParaRPr>
          </a:p>
          <a:p>
            <a:pPr marL="0" marR="0" algn="just">
              <a:lnSpc>
                <a:spcPct val="150000"/>
              </a:lnSpc>
              <a:spcBef>
                <a:spcPts val="1200"/>
              </a:spcBef>
              <a:spcAft>
                <a:spcPts val="0"/>
              </a:spcAft>
              <a:tabLst>
                <a:tab pos="457200" algn="l"/>
              </a:tabLst>
            </a:pPr>
            <a:endParaRPr lang="en-US" sz="1800" b="1" dirty="0">
              <a:latin typeface="Times New Roman" panose="02020603050405020304" pitchFamily="18" charset="0"/>
            </a:endParaRPr>
          </a:p>
        </p:txBody>
      </p:sp>
      <p:sp>
        <p:nvSpPr>
          <p:cNvPr id="4" name="Slide Number Placeholder 3">
            <a:extLst>
              <a:ext uri="{FF2B5EF4-FFF2-40B4-BE49-F238E27FC236}">
                <a16:creationId xmlns:a16="http://schemas.microsoft.com/office/drawing/2014/main" id="{90473846-6053-B6AE-3D2E-4383F3C897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pic>
        <p:nvPicPr>
          <p:cNvPr id="7" name="Picture 6">
            <a:extLst>
              <a:ext uri="{FF2B5EF4-FFF2-40B4-BE49-F238E27FC236}">
                <a16:creationId xmlns:a16="http://schemas.microsoft.com/office/drawing/2014/main" id="{FB35A9F6-0D07-084E-96DA-0FC417A3B6FB}"/>
              </a:ext>
            </a:extLst>
          </p:cNvPr>
          <p:cNvPicPr>
            <a:picLocks noChangeAspect="1"/>
          </p:cNvPicPr>
          <p:nvPr/>
        </p:nvPicPr>
        <p:blipFill>
          <a:blip r:embed="rId2"/>
          <a:stretch>
            <a:fillRect/>
          </a:stretch>
        </p:blipFill>
        <p:spPr>
          <a:xfrm>
            <a:off x="1087426" y="1550532"/>
            <a:ext cx="1569954" cy="3401568"/>
          </a:xfrm>
          <a:prstGeom prst="rect">
            <a:avLst/>
          </a:prstGeom>
        </p:spPr>
      </p:pic>
    </p:spTree>
    <p:extLst>
      <p:ext uri="{BB962C8B-B14F-4D97-AF65-F5344CB8AC3E}">
        <p14:creationId xmlns:p14="http://schemas.microsoft.com/office/powerpoint/2010/main" val="35560761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E1F7C-E132-72F9-4CCB-431524E71AD5}"/>
              </a:ext>
            </a:extLst>
          </p:cNvPr>
          <p:cNvSpPr>
            <a:spLocks noGrp="1"/>
          </p:cNvSpPr>
          <p:nvPr>
            <p:ph type="title"/>
          </p:nvPr>
        </p:nvSpPr>
        <p:spPr>
          <a:xfrm>
            <a:off x="372533" y="561150"/>
            <a:ext cx="7721600" cy="766200"/>
          </a:xfrm>
        </p:spPr>
        <p:txBody>
          <a:bodyPr/>
          <a:lstStyle/>
          <a:p>
            <a:r>
              <a:rPr lang="en-US" sz="2800" dirty="0">
                <a:latin typeface="Times New Roman" panose="02020603050405020304" pitchFamily="18" charset="0"/>
                <a:ea typeface="Times New Roman" panose="02020603050405020304" pitchFamily="18" charset="0"/>
              </a:rPr>
              <a:t>9</a:t>
            </a:r>
            <a:r>
              <a:rPr lang="en-US" sz="2800" b="1" dirty="0">
                <a:latin typeface="Times New Roman" panose="02020603050405020304" pitchFamily="18" charset="0"/>
                <a:ea typeface="Times New Roman" panose="02020603050405020304" pitchFamily="18" charset="0"/>
              </a:rPr>
              <a:t>- Flutter Application.</a:t>
            </a:r>
            <a:br>
              <a:rPr lang="en-US" sz="2800" b="1" dirty="0">
                <a:latin typeface="Times New Roman" panose="02020603050405020304" pitchFamily="18" charset="0"/>
                <a:ea typeface="Times New Roman" panose="02020603050405020304" pitchFamily="18" charset="0"/>
              </a:rPr>
            </a:br>
            <a:endParaRPr lang="en-US" sz="2800" dirty="0"/>
          </a:p>
        </p:txBody>
      </p:sp>
      <p:sp>
        <p:nvSpPr>
          <p:cNvPr id="3" name="Text Placeholder 2">
            <a:extLst>
              <a:ext uri="{FF2B5EF4-FFF2-40B4-BE49-F238E27FC236}">
                <a16:creationId xmlns:a16="http://schemas.microsoft.com/office/drawing/2014/main" id="{9185463B-CDD6-2870-0987-4E5E7B189E95}"/>
              </a:ext>
            </a:extLst>
          </p:cNvPr>
          <p:cNvSpPr>
            <a:spLocks noGrp="1"/>
          </p:cNvSpPr>
          <p:nvPr>
            <p:ph type="body" idx="1"/>
          </p:nvPr>
        </p:nvSpPr>
        <p:spPr>
          <a:xfrm>
            <a:off x="3401080" y="1447482"/>
            <a:ext cx="4960620" cy="3401568"/>
          </a:xfrm>
        </p:spPr>
        <p:txBody>
          <a:bodyPr/>
          <a:lstStyle/>
          <a:p>
            <a:pPr marL="0" indent="0" algn="just">
              <a:lnSpc>
                <a:spcPct val="150000"/>
              </a:lnSpc>
              <a:spcBef>
                <a:spcPts val="1200"/>
              </a:spcBef>
              <a:buNone/>
              <a:tabLst>
                <a:tab pos="457200" algn="l"/>
              </a:tabLst>
            </a:pPr>
            <a:endParaRPr lang="en-US" sz="1800" b="1" dirty="0">
              <a:latin typeface="Times New Roman" panose="02020603050405020304" pitchFamily="18" charset="0"/>
            </a:endParaRPr>
          </a:p>
          <a:p>
            <a:pPr marL="0" indent="0" algn="just">
              <a:lnSpc>
                <a:spcPct val="150000"/>
              </a:lnSpc>
              <a:spcBef>
                <a:spcPts val="1200"/>
              </a:spcBef>
              <a:buNone/>
              <a:tabLst>
                <a:tab pos="457200" algn="l"/>
              </a:tabLst>
            </a:pPr>
            <a:endParaRPr lang="en-US" sz="1800" b="1" dirty="0">
              <a:latin typeface="Times New Roman" panose="02020603050405020304" pitchFamily="18" charset="0"/>
            </a:endParaRPr>
          </a:p>
          <a:p>
            <a:pPr marL="0" indent="0" algn="just">
              <a:lnSpc>
                <a:spcPct val="150000"/>
              </a:lnSpc>
              <a:spcBef>
                <a:spcPts val="1200"/>
              </a:spcBef>
              <a:buNone/>
              <a:tabLst>
                <a:tab pos="457200" algn="l"/>
              </a:tabLst>
            </a:pPr>
            <a:endParaRPr lang="en-US" sz="1800" b="1" dirty="0">
              <a:latin typeface="Times New Roman" panose="02020603050405020304" pitchFamily="18" charset="0"/>
            </a:endParaRPr>
          </a:p>
          <a:p>
            <a:pPr marL="0" indent="0" algn="just">
              <a:lnSpc>
                <a:spcPct val="150000"/>
              </a:lnSpc>
              <a:spcBef>
                <a:spcPts val="1200"/>
              </a:spcBef>
              <a:buNone/>
              <a:tabLst>
                <a:tab pos="457200" algn="l"/>
              </a:tabLst>
            </a:pPr>
            <a:endParaRPr lang="en-US" sz="1800" b="1" dirty="0">
              <a:latin typeface="Times New Roman" panose="02020603050405020304" pitchFamily="18" charset="0"/>
            </a:endParaRPr>
          </a:p>
          <a:p>
            <a:pPr marL="0" indent="0" algn="just">
              <a:lnSpc>
                <a:spcPct val="150000"/>
              </a:lnSpc>
              <a:spcBef>
                <a:spcPts val="1200"/>
              </a:spcBef>
              <a:buNone/>
              <a:tabLst>
                <a:tab pos="457200" algn="l"/>
              </a:tabLst>
            </a:pPr>
            <a:endParaRPr lang="en-US" sz="1800" b="1" dirty="0">
              <a:latin typeface="Times New Roman" panose="02020603050405020304" pitchFamily="18" charset="0"/>
            </a:endParaRPr>
          </a:p>
          <a:p>
            <a:pPr marL="285750" indent="-285750" algn="just">
              <a:lnSpc>
                <a:spcPct val="150000"/>
              </a:lnSpc>
              <a:spcBef>
                <a:spcPts val="1200"/>
              </a:spcBef>
              <a:tabLst>
                <a:tab pos="457200" algn="l"/>
              </a:tabLst>
            </a:pPr>
            <a:r>
              <a:rPr lang="en-US" sz="1800" b="1" dirty="0">
                <a:latin typeface="Times New Roman" panose="02020603050405020304" pitchFamily="18" charset="0"/>
              </a:rPr>
              <a:t> The user can return back to main screen and then navigate to “All Maps” icons in the bottom navigation bar to show all the maps the rover made.</a:t>
            </a:r>
          </a:p>
          <a:p>
            <a:pPr marL="285750" indent="-285750" algn="just">
              <a:lnSpc>
                <a:spcPct val="150000"/>
              </a:lnSpc>
              <a:spcBef>
                <a:spcPts val="1200"/>
              </a:spcBef>
              <a:tabLst>
                <a:tab pos="457200" algn="l"/>
              </a:tabLst>
            </a:pPr>
            <a:endParaRPr lang="en-US" sz="1800" b="1" dirty="0">
              <a:latin typeface="Times New Roman" panose="02020603050405020304" pitchFamily="18" charset="0"/>
            </a:endParaRPr>
          </a:p>
          <a:p>
            <a:pPr marL="285750" indent="-285750" algn="just">
              <a:lnSpc>
                <a:spcPct val="150000"/>
              </a:lnSpc>
              <a:spcBef>
                <a:spcPts val="1200"/>
              </a:spcBef>
              <a:tabLst>
                <a:tab pos="457200" algn="l"/>
              </a:tabLst>
            </a:pPr>
            <a:endParaRPr lang="en-US" sz="1800" b="1" dirty="0">
              <a:latin typeface="Times New Roman" panose="02020603050405020304" pitchFamily="18" charset="0"/>
            </a:endParaRPr>
          </a:p>
          <a:p>
            <a:pPr marL="285750" indent="-285750" algn="just">
              <a:lnSpc>
                <a:spcPct val="150000"/>
              </a:lnSpc>
              <a:spcBef>
                <a:spcPts val="1200"/>
              </a:spcBef>
              <a:tabLst>
                <a:tab pos="457200" algn="l"/>
              </a:tabLst>
            </a:pPr>
            <a:endParaRPr lang="en-US" sz="1800" b="1" dirty="0">
              <a:latin typeface="Times New Roman" panose="02020603050405020304" pitchFamily="18" charset="0"/>
            </a:endParaRPr>
          </a:p>
          <a:p>
            <a:pPr marL="0" algn="just">
              <a:lnSpc>
                <a:spcPct val="150000"/>
              </a:lnSpc>
              <a:spcBef>
                <a:spcPts val="1200"/>
              </a:spcBef>
              <a:tabLst>
                <a:tab pos="457200" algn="l"/>
              </a:tabLst>
            </a:pPr>
            <a:endParaRPr lang="en-US" sz="1800" b="1" dirty="0">
              <a:latin typeface="Times New Roman" panose="02020603050405020304" pitchFamily="18" charset="0"/>
            </a:endParaRPr>
          </a:p>
          <a:p>
            <a:pPr marL="0" algn="just">
              <a:lnSpc>
                <a:spcPct val="150000"/>
              </a:lnSpc>
              <a:spcBef>
                <a:spcPts val="1200"/>
              </a:spcBef>
              <a:tabLst>
                <a:tab pos="457200" algn="l"/>
              </a:tabLst>
            </a:pPr>
            <a:endParaRPr lang="en-US" sz="1800" b="1" dirty="0">
              <a:latin typeface="Times New Roman" panose="02020603050405020304" pitchFamily="18" charset="0"/>
            </a:endParaRPr>
          </a:p>
          <a:p>
            <a:pPr marL="0" marR="0" algn="just">
              <a:lnSpc>
                <a:spcPct val="150000"/>
              </a:lnSpc>
              <a:spcBef>
                <a:spcPts val="1200"/>
              </a:spcBef>
              <a:spcAft>
                <a:spcPts val="0"/>
              </a:spcAft>
              <a:tabLst>
                <a:tab pos="457200" algn="l"/>
              </a:tabLst>
            </a:pPr>
            <a:endParaRPr lang="en-US" sz="1800" b="1" dirty="0">
              <a:latin typeface="Times New Roman" panose="02020603050405020304" pitchFamily="18" charset="0"/>
            </a:endParaRPr>
          </a:p>
        </p:txBody>
      </p:sp>
      <p:sp>
        <p:nvSpPr>
          <p:cNvPr id="4" name="Slide Number Placeholder 3">
            <a:extLst>
              <a:ext uri="{FF2B5EF4-FFF2-40B4-BE49-F238E27FC236}">
                <a16:creationId xmlns:a16="http://schemas.microsoft.com/office/drawing/2014/main" id="{90473846-6053-B6AE-3D2E-4383F3C897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pic>
        <p:nvPicPr>
          <p:cNvPr id="5" name="Picture 4">
            <a:extLst>
              <a:ext uri="{FF2B5EF4-FFF2-40B4-BE49-F238E27FC236}">
                <a16:creationId xmlns:a16="http://schemas.microsoft.com/office/drawing/2014/main" id="{CCE54139-27D0-0C9F-4514-7BC795B4FCA1}"/>
              </a:ext>
            </a:extLst>
          </p:cNvPr>
          <p:cNvPicPr>
            <a:picLocks noChangeAspect="1"/>
          </p:cNvPicPr>
          <p:nvPr/>
        </p:nvPicPr>
        <p:blipFill>
          <a:blip r:embed="rId2"/>
          <a:stretch>
            <a:fillRect/>
          </a:stretch>
        </p:blipFill>
        <p:spPr>
          <a:xfrm>
            <a:off x="1169352" y="1550532"/>
            <a:ext cx="1569985" cy="3401568"/>
          </a:xfrm>
          <a:prstGeom prst="rect">
            <a:avLst/>
          </a:prstGeom>
        </p:spPr>
      </p:pic>
    </p:spTree>
    <p:extLst>
      <p:ext uri="{BB962C8B-B14F-4D97-AF65-F5344CB8AC3E}">
        <p14:creationId xmlns:p14="http://schemas.microsoft.com/office/powerpoint/2010/main" val="36664360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latin typeface="Times New Roman" panose="02020603050405020304" pitchFamily="18" charset="0"/>
                <a:cs typeface="Times New Roman" panose="02020603050405020304" pitchFamily="18" charset="0"/>
              </a:rPr>
              <a:t>10- Firebase Connection</a:t>
            </a:r>
          </a:p>
        </p:txBody>
      </p:sp>
      <p:sp>
        <p:nvSpPr>
          <p:cNvPr id="3" name="Text Placeholder 2"/>
          <p:cNvSpPr>
            <a:spLocks noGrp="1"/>
          </p:cNvSpPr>
          <p:nvPr>
            <p:ph type="body" idx="1"/>
          </p:nvPr>
        </p:nvSpPr>
        <p:spPr>
          <a:xfrm>
            <a:off x="814275" y="1184988"/>
            <a:ext cx="6132600" cy="3287862"/>
          </a:xfrm>
        </p:spPr>
        <p:txBody>
          <a:bodyPr/>
          <a:lstStyle/>
          <a:p>
            <a:r>
              <a:rPr lang="en-US" dirty="0"/>
              <a:t>Firebase application provides us database and connection between the hardware and our flutter application to create a full stack project.</a:t>
            </a:r>
          </a:p>
          <a:p>
            <a:r>
              <a:rPr lang="en-US" dirty="0"/>
              <a:t>In our application we use firebase Authentication, firebase storage and cloud fire store database.</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spTree>
    <p:extLst>
      <p:ext uri="{BB962C8B-B14F-4D97-AF65-F5344CB8AC3E}">
        <p14:creationId xmlns:p14="http://schemas.microsoft.com/office/powerpoint/2010/main" val="33882247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85192" y="1327349"/>
            <a:ext cx="4432041" cy="3423575"/>
          </a:xfrm>
        </p:spPr>
        <p:txBody>
          <a:bodyPr/>
          <a:lstStyle/>
          <a:p>
            <a:r>
              <a:rPr lang="en-US" b="1" dirty="0"/>
              <a:t>Linking flutter app with firebase:</a:t>
            </a:r>
          </a:p>
          <a:p>
            <a:pPr marL="76200" indent="0">
              <a:buNone/>
            </a:pPr>
            <a:r>
              <a:rPr lang="en-US" dirty="0"/>
              <a:t>First we created a project on firebase and a flutter project , take the application id from flutter project to register app, download config google file and add firebase </a:t>
            </a:r>
            <a:r>
              <a:rPr lang="en-US" dirty="0" err="1"/>
              <a:t>sdk</a:t>
            </a:r>
            <a:r>
              <a:rPr lang="en-US" dirty="0"/>
              <a:t> to the flutter project</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3266" t="13138" r="57347" b="12751"/>
          <a:stretch/>
        </p:blipFill>
        <p:spPr>
          <a:xfrm>
            <a:off x="5243805" y="1352939"/>
            <a:ext cx="3209730" cy="3125755"/>
          </a:xfrm>
          <a:prstGeom prst="rect">
            <a:avLst/>
          </a:prstGeom>
        </p:spPr>
      </p:pic>
      <p:sp>
        <p:nvSpPr>
          <p:cNvPr id="11" name="Title 1">
            <a:extLst>
              <a:ext uri="{FF2B5EF4-FFF2-40B4-BE49-F238E27FC236}">
                <a16:creationId xmlns:a16="http://schemas.microsoft.com/office/drawing/2014/main" id="{2115B74B-FB6F-D76D-A884-4D7A13337FD5}"/>
              </a:ext>
            </a:extLst>
          </p:cNvPr>
          <p:cNvSpPr>
            <a:spLocks noGrp="1"/>
          </p:cNvSpPr>
          <p:nvPr>
            <p:ph type="title"/>
          </p:nvPr>
        </p:nvSpPr>
        <p:spPr>
          <a:xfrm>
            <a:off x="814275" y="392575"/>
            <a:ext cx="5492400" cy="766200"/>
          </a:xfrm>
        </p:spPr>
        <p:txBody>
          <a:bodyPr/>
          <a:lstStyle/>
          <a:p>
            <a:r>
              <a:rPr lang="en-US" sz="3600" dirty="0">
                <a:latin typeface="Times New Roman" panose="02020603050405020304" pitchFamily="18" charset="0"/>
                <a:cs typeface="Times New Roman" panose="02020603050405020304" pitchFamily="18" charset="0"/>
              </a:rPr>
              <a:t>10- Firebase Connection</a:t>
            </a:r>
          </a:p>
        </p:txBody>
      </p:sp>
    </p:spTree>
    <p:extLst>
      <p:ext uri="{BB962C8B-B14F-4D97-AF65-F5344CB8AC3E}">
        <p14:creationId xmlns:p14="http://schemas.microsoft.com/office/powerpoint/2010/main" val="10587517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53315" y="1306775"/>
            <a:ext cx="6132600" cy="3444150"/>
          </a:xfrm>
        </p:spPr>
        <p:txBody>
          <a:bodyPr/>
          <a:lstStyle/>
          <a:p>
            <a:r>
              <a:rPr lang="en-US" b="1" dirty="0"/>
              <a:t>Linking raspberry pi with firebase:</a:t>
            </a:r>
          </a:p>
          <a:p>
            <a:pPr marL="76200" indent="0">
              <a:buNone/>
            </a:pPr>
            <a:r>
              <a:rPr lang="en-US" dirty="0"/>
              <a:t>Install firebase library to python, from firebase setting -&gt; database secret choose python then generate a new key.</a:t>
            </a:r>
          </a:p>
          <a:p>
            <a:r>
              <a:rPr lang="en-US" dirty="0"/>
              <a:t>cred = </a:t>
            </a:r>
            <a:r>
              <a:rPr lang="en-US" dirty="0" err="1"/>
              <a:t>credentials.Certificate</a:t>
            </a:r>
            <a:r>
              <a:rPr lang="en-US" dirty="0"/>
              <a:t>("rover---alteif-firebase-adminsdk-n2s5j-8f3827f523.json")</a:t>
            </a:r>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a:p>
        </p:txBody>
      </p:sp>
      <p:sp>
        <p:nvSpPr>
          <p:cNvPr id="7" name="Title 1">
            <a:extLst>
              <a:ext uri="{FF2B5EF4-FFF2-40B4-BE49-F238E27FC236}">
                <a16:creationId xmlns:a16="http://schemas.microsoft.com/office/drawing/2014/main" id="{A2219C9D-5709-90D2-4022-2E4C35764C1E}"/>
              </a:ext>
            </a:extLst>
          </p:cNvPr>
          <p:cNvSpPr>
            <a:spLocks noGrp="1"/>
          </p:cNvSpPr>
          <p:nvPr>
            <p:ph type="title"/>
          </p:nvPr>
        </p:nvSpPr>
        <p:spPr>
          <a:xfrm>
            <a:off x="814275" y="392575"/>
            <a:ext cx="5492400" cy="766200"/>
          </a:xfrm>
        </p:spPr>
        <p:txBody>
          <a:bodyPr/>
          <a:lstStyle/>
          <a:p>
            <a:r>
              <a:rPr lang="en-US" sz="3600" dirty="0">
                <a:latin typeface="Times New Roman" panose="02020603050405020304" pitchFamily="18" charset="0"/>
                <a:cs typeface="Times New Roman" panose="02020603050405020304" pitchFamily="18" charset="0"/>
              </a:rPr>
              <a:t>10- Firebase Connection</a:t>
            </a:r>
          </a:p>
        </p:txBody>
      </p:sp>
    </p:spTree>
    <p:extLst>
      <p:ext uri="{BB962C8B-B14F-4D97-AF65-F5344CB8AC3E}">
        <p14:creationId xmlns:p14="http://schemas.microsoft.com/office/powerpoint/2010/main" val="35575071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91887" y="1310640"/>
            <a:ext cx="4088673" cy="2766837"/>
          </a:xfrm>
        </p:spPr>
        <p:txBody>
          <a:bodyPr/>
          <a:lstStyle/>
          <a:p>
            <a:r>
              <a:rPr lang="en-US" b="1" dirty="0"/>
              <a:t>Authentication:</a:t>
            </a:r>
          </a:p>
          <a:p>
            <a:pPr marL="76200" indent="0">
              <a:buNone/>
            </a:pPr>
            <a:r>
              <a:rPr lang="en-US" dirty="0"/>
              <a:t>We create registration page and login page in our application for Users, each register will store each email and password in the firebase.</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8835" y="1390261"/>
            <a:ext cx="4208594" cy="3034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
            <a:extLst>
              <a:ext uri="{FF2B5EF4-FFF2-40B4-BE49-F238E27FC236}">
                <a16:creationId xmlns:a16="http://schemas.microsoft.com/office/drawing/2014/main" id="{A15B862E-E923-68EA-E10D-069125F9B081}"/>
              </a:ext>
            </a:extLst>
          </p:cNvPr>
          <p:cNvSpPr>
            <a:spLocks noGrp="1"/>
          </p:cNvSpPr>
          <p:nvPr>
            <p:ph type="title"/>
          </p:nvPr>
        </p:nvSpPr>
        <p:spPr>
          <a:xfrm>
            <a:off x="814275" y="392575"/>
            <a:ext cx="5492400" cy="766200"/>
          </a:xfrm>
        </p:spPr>
        <p:txBody>
          <a:bodyPr/>
          <a:lstStyle/>
          <a:p>
            <a:r>
              <a:rPr lang="en-US" sz="3600" dirty="0">
                <a:latin typeface="Times New Roman" panose="02020603050405020304" pitchFamily="18" charset="0"/>
                <a:cs typeface="Times New Roman" panose="02020603050405020304" pitchFamily="18" charset="0"/>
              </a:rPr>
              <a:t>10- Firebase Connection</a:t>
            </a:r>
          </a:p>
        </p:txBody>
      </p:sp>
    </p:spTree>
    <p:extLst>
      <p:ext uri="{BB962C8B-B14F-4D97-AF65-F5344CB8AC3E}">
        <p14:creationId xmlns:p14="http://schemas.microsoft.com/office/powerpoint/2010/main" val="584163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13"/>
          <p:cNvSpPr txBox="1">
            <a:spLocks noGrp="1"/>
          </p:cNvSpPr>
          <p:nvPr>
            <p:ph type="ctrTitle" idx="4294967295"/>
          </p:nvPr>
        </p:nvSpPr>
        <p:spPr>
          <a:xfrm>
            <a:off x="-600740" y="1380458"/>
            <a:ext cx="10345479" cy="2382584"/>
          </a:xfrm>
          <a:prstGeom prst="rect">
            <a:avLst/>
          </a:prstGeom>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sz="8800" dirty="0">
                <a:ln w="0"/>
                <a:solidFill>
                  <a:schemeClr val="accent1"/>
                </a:solidFill>
                <a:effectLst>
                  <a:outerShdw blurRad="38100" dist="25400" dir="5400000" algn="ctr" rotWithShape="0">
                    <a:srgbClr val="6E747A">
                      <a:alpha val="43000"/>
                    </a:srgbClr>
                  </a:outerShdw>
                </a:effectLst>
              </a:rPr>
              <a:t>What?</a:t>
            </a:r>
            <a:endParaRPr sz="8800" dirty="0">
              <a:ln w="0"/>
              <a:solidFill>
                <a:schemeClr val="accent1"/>
              </a:solidFill>
              <a:effectLst>
                <a:outerShdw blurRad="38100" dist="25400" dir="5400000" algn="ctr" rotWithShape="0">
                  <a:srgbClr val="6E747A">
                    <a:alpha val="43000"/>
                  </a:srgbClr>
                </a:outerShdw>
              </a:effectLst>
            </a:endParaRPr>
          </a:p>
        </p:txBody>
      </p:sp>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41348459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9794" y="1178022"/>
            <a:ext cx="4392206" cy="3405673"/>
          </a:xfrm>
        </p:spPr>
        <p:txBody>
          <a:bodyPr/>
          <a:lstStyle/>
          <a:p>
            <a:pPr marL="76200" indent="0">
              <a:buNone/>
            </a:pPr>
            <a:r>
              <a:rPr lang="en-US" b="1" dirty="0"/>
              <a:t>Cloud fire store database</a:t>
            </a:r>
          </a:p>
          <a:p>
            <a:pPr marL="76200" indent="0">
              <a:buNone/>
            </a:pPr>
            <a:r>
              <a:rPr lang="en-US" dirty="0"/>
              <a:t>We create a collection Users for user id, Mission for mission’s state, and the Measures for the DHT11 (temperature and humidity) sensor reads. </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5853" y="1363782"/>
            <a:ext cx="3984171" cy="3010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
            <a:extLst>
              <a:ext uri="{FF2B5EF4-FFF2-40B4-BE49-F238E27FC236}">
                <a16:creationId xmlns:a16="http://schemas.microsoft.com/office/drawing/2014/main" id="{D21D11FE-A8EC-8610-B978-D61A38C8F81A}"/>
              </a:ext>
            </a:extLst>
          </p:cNvPr>
          <p:cNvSpPr>
            <a:spLocks noGrp="1"/>
          </p:cNvSpPr>
          <p:nvPr>
            <p:ph type="title"/>
          </p:nvPr>
        </p:nvSpPr>
        <p:spPr>
          <a:xfrm>
            <a:off x="814275" y="392575"/>
            <a:ext cx="5492400" cy="766200"/>
          </a:xfrm>
        </p:spPr>
        <p:txBody>
          <a:bodyPr/>
          <a:lstStyle/>
          <a:p>
            <a:r>
              <a:rPr lang="en-US" sz="3600" dirty="0">
                <a:latin typeface="Times New Roman" panose="02020603050405020304" pitchFamily="18" charset="0"/>
                <a:cs typeface="Times New Roman" panose="02020603050405020304" pitchFamily="18" charset="0"/>
              </a:rPr>
              <a:t>10- Firebase Connection</a:t>
            </a:r>
          </a:p>
        </p:txBody>
      </p:sp>
    </p:spTree>
    <p:extLst>
      <p:ext uri="{BB962C8B-B14F-4D97-AF65-F5344CB8AC3E}">
        <p14:creationId xmlns:p14="http://schemas.microsoft.com/office/powerpoint/2010/main" val="3687471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25655" y="1348740"/>
            <a:ext cx="4146345" cy="2980664"/>
          </a:xfrm>
        </p:spPr>
        <p:txBody>
          <a:bodyPr/>
          <a:lstStyle/>
          <a:p>
            <a:r>
              <a:rPr lang="en-US" b="1" dirty="0"/>
              <a:t>Firebase storage</a:t>
            </a:r>
          </a:p>
          <a:p>
            <a:pPr marL="76200" indent="0">
              <a:buNone/>
            </a:pPr>
            <a:r>
              <a:rPr lang="en-US" dirty="0"/>
              <a:t>we use firebase storage to receive images of a created maps and created reports of the missions uploaded directly by python to maps folder and to reports folder. </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a:p>
        </p:txBody>
      </p:sp>
      <p:sp>
        <p:nvSpPr>
          <p:cNvPr id="7" name="Title 1">
            <a:extLst>
              <a:ext uri="{FF2B5EF4-FFF2-40B4-BE49-F238E27FC236}">
                <a16:creationId xmlns:a16="http://schemas.microsoft.com/office/drawing/2014/main" id="{51032C0E-A88F-7B40-379E-E98518117321}"/>
              </a:ext>
            </a:extLst>
          </p:cNvPr>
          <p:cNvSpPr>
            <a:spLocks noGrp="1"/>
          </p:cNvSpPr>
          <p:nvPr>
            <p:ph type="title"/>
          </p:nvPr>
        </p:nvSpPr>
        <p:spPr>
          <a:xfrm>
            <a:off x="814275" y="392575"/>
            <a:ext cx="5492400" cy="766200"/>
          </a:xfrm>
        </p:spPr>
        <p:txBody>
          <a:bodyPr/>
          <a:lstStyle/>
          <a:p>
            <a:r>
              <a:rPr lang="en-US" sz="3600" dirty="0">
                <a:latin typeface="Times New Roman" panose="02020603050405020304" pitchFamily="18" charset="0"/>
                <a:cs typeface="Times New Roman" panose="02020603050405020304" pitchFamily="18" charset="0"/>
              </a:rPr>
              <a:t>10- Firebase Connection</a:t>
            </a:r>
          </a:p>
        </p:txBody>
      </p:sp>
      <p:pic>
        <p:nvPicPr>
          <p:cNvPr id="9" name="Picture 8">
            <a:extLst>
              <a:ext uri="{FF2B5EF4-FFF2-40B4-BE49-F238E27FC236}">
                <a16:creationId xmlns:a16="http://schemas.microsoft.com/office/drawing/2014/main" id="{DE5CC370-2B77-86A7-EED5-083EE7B25DE4}"/>
              </a:ext>
            </a:extLst>
          </p:cNvPr>
          <p:cNvPicPr>
            <a:picLocks noChangeAspect="1"/>
          </p:cNvPicPr>
          <p:nvPr/>
        </p:nvPicPr>
        <p:blipFill rotWithShape="1">
          <a:blip r:embed="rId2"/>
          <a:srcRect l="17203" t="8669" r="36243" b="35957"/>
          <a:stretch/>
        </p:blipFill>
        <p:spPr>
          <a:xfrm>
            <a:off x="5143500" y="1348740"/>
            <a:ext cx="3787140" cy="3131820"/>
          </a:xfrm>
          <a:prstGeom prst="rect">
            <a:avLst/>
          </a:prstGeom>
        </p:spPr>
      </p:pic>
    </p:spTree>
    <p:extLst>
      <p:ext uri="{BB962C8B-B14F-4D97-AF65-F5344CB8AC3E}">
        <p14:creationId xmlns:p14="http://schemas.microsoft.com/office/powerpoint/2010/main" val="368034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3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62</a:t>
            </a:fld>
            <a:endParaRPr/>
          </a:p>
        </p:txBody>
      </p:sp>
      <p:sp>
        <p:nvSpPr>
          <p:cNvPr id="524" name="Google Shape;524;p33"/>
          <p:cNvSpPr txBox="1">
            <a:spLocks noGrp="1"/>
          </p:cNvSpPr>
          <p:nvPr>
            <p:ph type="ctrTitle" idx="4294967295"/>
          </p:nvPr>
        </p:nvSpPr>
        <p:spPr>
          <a:xfrm>
            <a:off x="-127591" y="2109219"/>
            <a:ext cx="9367283" cy="1159800"/>
          </a:xfrm>
          <a:prstGeom prst="rect">
            <a:avLst/>
          </a:prstGeom>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sz="8000" b="0" dirty="0">
                <a:ln w="0">
                  <a:solidFill>
                    <a:srgbClr val="3F5378"/>
                  </a:solidFill>
                </a:ln>
                <a:solidFill>
                  <a:srgbClr val="3F5378"/>
                </a:solidFill>
                <a:effectLst>
                  <a:outerShdw blurRad="38100" dist="38100" dir="2700000" algn="tl">
                    <a:srgbClr val="000000">
                      <a:alpha val="43137"/>
                    </a:srgbClr>
                  </a:outerShdw>
                </a:effectLst>
                <a:latin typeface="Pristina" panose="03060402040406080204" pitchFamily="66" charset="0"/>
              </a:rPr>
              <a:t>THANK You</a:t>
            </a:r>
            <a:endParaRPr sz="8000" b="0" dirty="0">
              <a:ln w="0">
                <a:solidFill>
                  <a:srgbClr val="3F5378"/>
                </a:solidFill>
              </a:ln>
              <a:solidFill>
                <a:srgbClr val="3F5378"/>
              </a:solidFill>
              <a:effectLst>
                <a:outerShdw blurRad="38100" dist="38100" dir="2700000" algn="tl">
                  <a:srgbClr val="000000">
                    <a:alpha val="43137"/>
                  </a:srgbClr>
                </a:outerShdw>
              </a:effectLst>
              <a:latin typeface="Pristina" panose="03060402040406080204" pitchFamily="66" charset="0"/>
            </a:endParaRPr>
          </a:p>
        </p:txBody>
      </p:sp>
    </p:spTree>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88B68-047C-BBFE-87BF-E0B75F2004BD}"/>
              </a:ext>
            </a:extLst>
          </p:cNvPr>
          <p:cNvSpPr>
            <a:spLocks noGrp="1"/>
          </p:cNvSpPr>
          <p:nvPr>
            <p:ph type="title"/>
          </p:nvPr>
        </p:nvSpPr>
        <p:spPr/>
        <p:txBody>
          <a:bodyPr/>
          <a:lstStyle/>
          <a:p>
            <a:r>
              <a:rPr lang="en-US" sz="2400" dirty="0"/>
              <a:t>Idea of Our Project (What..? )</a:t>
            </a:r>
          </a:p>
        </p:txBody>
      </p:sp>
      <p:sp>
        <p:nvSpPr>
          <p:cNvPr id="5" name="Slide Number Placeholder 4">
            <a:extLst>
              <a:ext uri="{FF2B5EF4-FFF2-40B4-BE49-F238E27FC236}">
                <a16:creationId xmlns:a16="http://schemas.microsoft.com/office/drawing/2014/main" id="{4E06E8D5-451C-B774-85C8-0E0B1C3768B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grpSp>
        <p:nvGrpSpPr>
          <p:cNvPr id="4" name="Google Shape;1222;p46">
            <a:extLst>
              <a:ext uri="{FF2B5EF4-FFF2-40B4-BE49-F238E27FC236}">
                <a16:creationId xmlns:a16="http://schemas.microsoft.com/office/drawing/2014/main" id="{17FCCEA8-F3CF-ECC8-A874-9FA6935E0EE0}"/>
              </a:ext>
            </a:extLst>
          </p:cNvPr>
          <p:cNvGrpSpPr/>
          <p:nvPr/>
        </p:nvGrpSpPr>
        <p:grpSpPr>
          <a:xfrm>
            <a:off x="403439" y="540031"/>
            <a:ext cx="336407" cy="507847"/>
            <a:chOff x="6718575" y="2318625"/>
            <a:chExt cx="256950" cy="407375"/>
          </a:xfrm>
        </p:grpSpPr>
        <p:sp>
          <p:nvSpPr>
            <p:cNvPr id="6" name="Google Shape;1223;p46">
              <a:extLst>
                <a:ext uri="{FF2B5EF4-FFF2-40B4-BE49-F238E27FC236}">
                  <a16:creationId xmlns:a16="http://schemas.microsoft.com/office/drawing/2014/main" id="{90BF8306-704B-5012-9329-F06B65036251}"/>
                </a:ext>
              </a:extLst>
            </p:cNvPr>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22" name="Google Shape;1224;p46">
              <a:extLst>
                <a:ext uri="{FF2B5EF4-FFF2-40B4-BE49-F238E27FC236}">
                  <a16:creationId xmlns:a16="http://schemas.microsoft.com/office/drawing/2014/main" id="{BC3409A2-3554-69B7-DAFC-F9BE8B3D346E}"/>
                </a:ext>
              </a:extLst>
            </p:cNvPr>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23" name="Google Shape;1225;p46">
              <a:extLst>
                <a:ext uri="{FF2B5EF4-FFF2-40B4-BE49-F238E27FC236}">
                  <a16:creationId xmlns:a16="http://schemas.microsoft.com/office/drawing/2014/main" id="{612225E7-990D-6E85-BE0E-BDE6329836F4}"/>
                </a:ext>
              </a:extLst>
            </p:cNvPr>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24" name="Google Shape;1226;p46">
              <a:extLst>
                <a:ext uri="{FF2B5EF4-FFF2-40B4-BE49-F238E27FC236}">
                  <a16:creationId xmlns:a16="http://schemas.microsoft.com/office/drawing/2014/main" id="{E6354215-088D-56F5-B29B-178A1EBC7D6A}"/>
                </a:ext>
              </a:extLst>
            </p:cNvPr>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25" name="Google Shape;1227;p46">
              <a:extLst>
                <a:ext uri="{FF2B5EF4-FFF2-40B4-BE49-F238E27FC236}">
                  <a16:creationId xmlns:a16="http://schemas.microsoft.com/office/drawing/2014/main" id="{FCB9E58D-740A-ADA1-83BC-2033410D9B3A}"/>
                </a:ext>
              </a:extLst>
            </p:cNvPr>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26" name="Google Shape;1228;p46">
              <a:extLst>
                <a:ext uri="{FF2B5EF4-FFF2-40B4-BE49-F238E27FC236}">
                  <a16:creationId xmlns:a16="http://schemas.microsoft.com/office/drawing/2014/main" id="{ABFB1495-2DE0-E08A-DA14-04BC589FC7D4}"/>
                </a:ext>
              </a:extLst>
            </p:cNvPr>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27" name="Google Shape;1229;p46">
              <a:extLst>
                <a:ext uri="{FF2B5EF4-FFF2-40B4-BE49-F238E27FC236}">
                  <a16:creationId xmlns:a16="http://schemas.microsoft.com/office/drawing/2014/main" id="{0C8365D6-853D-E3A7-088D-814C9AE9E534}"/>
                </a:ext>
              </a:extLst>
            </p:cNvPr>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sp>
          <p:nvSpPr>
            <p:cNvPr id="28" name="Google Shape;1230;p46">
              <a:extLst>
                <a:ext uri="{FF2B5EF4-FFF2-40B4-BE49-F238E27FC236}">
                  <a16:creationId xmlns:a16="http://schemas.microsoft.com/office/drawing/2014/main" id="{5B21D5E7-D965-92DA-7F60-F8A63ED2AFCD}"/>
                </a:ext>
              </a:extLst>
            </p:cNvPr>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n w="22225">
                  <a:solidFill>
                    <a:schemeClr val="accent2"/>
                  </a:solidFill>
                  <a:prstDash val="solid"/>
                </a:ln>
                <a:solidFill>
                  <a:schemeClr val="accent2">
                    <a:lumMod val="40000"/>
                    <a:lumOff val="60000"/>
                  </a:schemeClr>
                </a:solidFill>
              </a:endParaRPr>
            </a:p>
          </p:txBody>
        </p:sp>
      </p:grpSp>
      <p:sp>
        <p:nvSpPr>
          <p:cNvPr id="9" name="Text Placeholder 2">
            <a:extLst>
              <a:ext uri="{FF2B5EF4-FFF2-40B4-BE49-F238E27FC236}">
                <a16:creationId xmlns:a16="http://schemas.microsoft.com/office/drawing/2014/main" id="{60F8DC7A-266F-E76B-323A-CC2CEB06B935}"/>
              </a:ext>
            </a:extLst>
          </p:cNvPr>
          <p:cNvSpPr>
            <a:spLocks noGrp="1"/>
          </p:cNvSpPr>
          <p:nvPr>
            <p:ph type="body" idx="1"/>
          </p:nvPr>
        </p:nvSpPr>
        <p:spPr>
          <a:xfrm>
            <a:off x="38600" y="981839"/>
            <a:ext cx="8689205" cy="4124388"/>
          </a:xfrm>
        </p:spPr>
        <p:txBody>
          <a:bodyPr/>
          <a:lstStyle/>
          <a:p>
            <a:pPr marL="101600" marR="0" lvl="0" indent="0" algn="l" defTabSz="914400" rtl="0" eaLnBrk="1" fontAlgn="auto" latinLnBrk="0" hangingPunct="1">
              <a:lnSpc>
                <a:spcPct val="100000"/>
              </a:lnSpc>
              <a:spcBef>
                <a:spcPts val="600"/>
              </a:spcBef>
              <a:spcAft>
                <a:spcPts val="0"/>
              </a:spcAft>
              <a:buClr>
                <a:srgbClr val="C7D3E6"/>
              </a:buClr>
              <a:buSzPts val="2000"/>
              <a:buFont typeface="Roboto Condensed Light"/>
              <a:buNone/>
              <a:tabLst/>
              <a:defRPr/>
            </a:pPr>
            <a:r>
              <a:rPr kumimoji="0" lang="en-US" sz="2800" i="0" u="none" strike="noStrike" kern="0" cap="none" spc="0" normalizeH="0" baseline="0" noProof="0" dirty="0">
                <a:ln>
                  <a:noFill/>
                </a:ln>
                <a:solidFill>
                  <a:srgbClr val="FF9800"/>
                </a:solidFill>
                <a:effectLst/>
                <a:uLnTx/>
                <a:uFillTx/>
                <a:latin typeface="Roboto Condensed Light"/>
                <a:ea typeface="Roboto Condensed Light"/>
                <a:cs typeface="Roboto Condensed Light"/>
                <a:sym typeface="Roboto Condensed Light"/>
              </a:rPr>
              <a:t>SOLUTION:</a:t>
            </a:r>
            <a:endParaRPr lang="en-US" dirty="0">
              <a:effectLst/>
              <a:latin typeface="Times New Roman" panose="02020603050405020304" pitchFamily="18" charset="0"/>
              <a:ea typeface="Times New Roman" panose="02020603050405020304" pitchFamily="18" charset="0"/>
            </a:endParaRPr>
          </a:p>
          <a:p>
            <a:pPr marL="101600" indent="0">
              <a:buNone/>
            </a:pPr>
            <a:r>
              <a:rPr lang="en-US" sz="1800" dirty="0">
                <a:latin typeface="Times New Roman" panose="02020603050405020304" pitchFamily="18" charset="0"/>
                <a:ea typeface="Times New Roman" panose="02020603050405020304" pitchFamily="18" charset="0"/>
              </a:rPr>
              <a:t>W</a:t>
            </a:r>
            <a:r>
              <a:rPr lang="en-US" sz="1800" dirty="0">
                <a:effectLst/>
                <a:latin typeface="Times New Roman" panose="02020603050405020304" pitchFamily="18" charset="0"/>
                <a:ea typeface="Times New Roman" panose="02020603050405020304" pitchFamily="18" charset="0"/>
              </a:rPr>
              <a:t>e designed </a:t>
            </a:r>
            <a:r>
              <a:rPr lang="en-US" sz="1800" b="1" dirty="0">
                <a:effectLst/>
                <a:latin typeface="Times New Roman" panose="02020603050405020304" pitchFamily="18" charset="0"/>
                <a:ea typeface="Times New Roman" panose="02020603050405020304" pitchFamily="18" charset="0"/>
              </a:rPr>
              <a:t>a self driving robo</a:t>
            </a:r>
            <a:r>
              <a:rPr lang="en-US" sz="1800" b="1" dirty="0">
                <a:latin typeface="Times New Roman" panose="02020603050405020304" pitchFamily="18" charset="0"/>
                <a:ea typeface="Times New Roman" panose="02020603050405020304" pitchFamily="18" charset="0"/>
              </a:rPr>
              <a:t>t </a:t>
            </a:r>
            <a:r>
              <a:rPr lang="en-US" sz="1800" b="1" dirty="0" err="1">
                <a:solidFill>
                  <a:srgbClr val="FF9800"/>
                </a:solidFill>
                <a:effectLst/>
                <a:latin typeface="Times New Roman" panose="02020603050405020304" pitchFamily="18" charset="0"/>
                <a:ea typeface="Times New Roman" panose="02020603050405020304" pitchFamily="18" charset="0"/>
              </a:rPr>
              <a:t>AlTAIF</a:t>
            </a:r>
            <a:r>
              <a:rPr lang="en-US" sz="1800" dirty="0">
                <a:solidFill>
                  <a:srgbClr val="FF9800"/>
                </a:solidFill>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Rover.</a:t>
            </a:r>
          </a:p>
          <a:p>
            <a:pPr marL="101600" indent="0">
              <a:buNone/>
            </a:pPr>
            <a:r>
              <a:rPr lang="en-US" sz="1800" b="1" dirty="0" err="1">
                <a:solidFill>
                  <a:srgbClr val="FF9800"/>
                </a:solidFill>
                <a:effectLst/>
                <a:latin typeface="Times New Roman" panose="02020603050405020304" pitchFamily="18" charset="0"/>
                <a:ea typeface="Times New Roman" panose="02020603050405020304" pitchFamily="18" charset="0"/>
              </a:rPr>
              <a:t>AlTAIF</a:t>
            </a:r>
            <a:r>
              <a:rPr lang="en-US" sz="1800" dirty="0">
                <a:solidFill>
                  <a:srgbClr val="FF9800"/>
                </a:solidFill>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could be very useful as I said there </a:t>
            </a:r>
            <a:r>
              <a:rPr lang="en-US" sz="1800" b="1" dirty="0">
                <a:effectLst/>
                <a:latin typeface="Times New Roman" panose="02020603050405020304" pitchFamily="18" charset="0"/>
                <a:ea typeface="Times New Roman" panose="02020603050405020304" pitchFamily="18" charset="0"/>
              </a:rPr>
              <a:t>is no need now to endanger the lives of researchers.</a:t>
            </a:r>
          </a:p>
          <a:p>
            <a:pPr marL="101600" indent="0">
              <a:buNone/>
            </a:pPr>
            <a:r>
              <a:rPr lang="en-US" sz="1800" b="1" dirty="0">
                <a:latin typeface="Times New Roman" panose="02020603050405020304" pitchFamily="18" charset="0"/>
                <a:ea typeface="Times New Roman" panose="02020603050405020304" pitchFamily="18" charset="0"/>
              </a:rPr>
              <a:t>W</a:t>
            </a:r>
            <a:r>
              <a:rPr lang="en-US" sz="1800" b="1" dirty="0">
                <a:effectLst/>
                <a:latin typeface="Times New Roman" panose="02020603050405020304" pitchFamily="18" charset="0"/>
                <a:ea typeface="Times New Roman" panose="02020603050405020304" pitchFamily="18" charset="0"/>
              </a:rPr>
              <a:t>e can send our Rover to the place to:</a:t>
            </a:r>
          </a:p>
          <a:p>
            <a:pPr marL="101600" indent="0">
              <a:buNone/>
            </a:pPr>
            <a:r>
              <a:rPr lang="en-US" sz="1800" dirty="0">
                <a:latin typeface="Times New Roman" panose="02020603050405020304" pitchFamily="18" charset="0"/>
                <a:ea typeface="Times New Roman" panose="02020603050405020304" pitchFamily="18" charset="0"/>
              </a:rPr>
              <a:t>1- Real time Computer Vision  by AI techniques.</a:t>
            </a:r>
          </a:p>
          <a:p>
            <a:pPr marL="101600" indent="0">
              <a:buNone/>
            </a:pPr>
            <a:r>
              <a:rPr lang="en-US" sz="1800" dirty="0">
                <a:effectLst/>
                <a:latin typeface="Times New Roman" panose="02020603050405020304" pitchFamily="18" charset="0"/>
                <a:ea typeface="Times New Roman" panose="02020603050405020304" pitchFamily="18" charset="0"/>
              </a:rPr>
              <a:t>2- Collecting data about its environment by sensors measurements (Temperature, 	Humidity, Ultrasonic, Light, Gyroscope, and Speed).</a:t>
            </a:r>
          </a:p>
          <a:p>
            <a:pPr marL="101600" indent="0">
              <a:buNone/>
            </a:pPr>
            <a:r>
              <a:rPr lang="en-US" sz="1800" dirty="0">
                <a:latin typeface="Times New Roman" panose="02020603050405020304" pitchFamily="18" charset="0"/>
                <a:ea typeface="Times New Roman" panose="02020603050405020304" pitchFamily="18" charset="0"/>
              </a:rPr>
              <a:t>3- Analysis the collecting data and make dashboard.</a:t>
            </a:r>
          </a:p>
          <a:p>
            <a:pPr marL="101600" indent="0">
              <a:buNone/>
            </a:pPr>
            <a:r>
              <a:rPr lang="en-US" sz="1800" dirty="0">
                <a:latin typeface="Times New Roman" panose="02020603050405020304" pitchFamily="18" charset="0"/>
                <a:ea typeface="Times New Roman" panose="02020603050405020304" pitchFamily="18" charset="0"/>
              </a:rPr>
              <a:t>4</a:t>
            </a:r>
            <a:r>
              <a:rPr lang="en-US" sz="1800" dirty="0">
                <a:effectLst/>
                <a:latin typeface="Times New Roman" panose="02020603050405020304" pitchFamily="18" charset="0"/>
                <a:ea typeface="Times New Roman" panose="02020603050405020304" pitchFamily="18" charset="0"/>
              </a:rPr>
              <a:t>- then it will return to us with the desired data and map for the place </a:t>
            </a:r>
            <a:r>
              <a:rPr lang="en-US" sz="1800" b="1" dirty="0">
                <a:effectLst/>
                <a:latin typeface="Times New Roman" panose="02020603050405020304" pitchFamily="18" charset="0"/>
                <a:ea typeface="Times New Roman" panose="02020603050405020304" pitchFamily="18" charset="0"/>
              </a:rPr>
              <a:t>that would help researchers if they wanted to go and explore some areas by themselves.</a:t>
            </a:r>
          </a:p>
          <a:p>
            <a:pPr marL="101600" indent="0">
              <a:buNone/>
            </a:pPr>
            <a:endParaRPr lang="en-US" sz="2000" b="1" dirty="0">
              <a:solidFill>
                <a:srgbClr val="FF9800"/>
              </a:solidFill>
            </a:endParaRPr>
          </a:p>
          <a:p>
            <a:endParaRPr lang="en-US" dirty="0"/>
          </a:p>
        </p:txBody>
      </p:sp>
      <p:pic>
        <p:nvPicPr>
          <p:cNvPr id="14" name="Picture 13">
            <a:extLst>
              <a:ext uri="{FF2B5EF4-FFF2-40B4-BE49-F238E27FC236}">
                <a16:creationId xmlns:a16="http://schemas.microsoft.com/office/drawing/2014/main" id="{35FAAEC6-4366-A01C-4204-6E2058C4DA16}"/>
              </a:ext>
            </a:extLst>
          </p:cNvPr>
          <p:cNvPicPr>
            <a:picLocks noChangeAspect="1"/>
          </p:cNvPicPr>
          <p:nvPr/>
        </p:nvPicPr>
        <p:blipFill>
          <a:blip r:embed="rId2"/>
          <a:stretch>
            <a:fillRect/>
          </a:stretch>
        </p:blipFill>
        <p:spPr>
          <a:xfrm>
            <a:off x="7288214" y="2777256"/>
            <a:ext cx="2498182" cy="1875347"/>
          </a:xfrm>
          <a:prstGeom prst="rect">
            <a:avLst/>
          </a:prstGeom>
        </p:spPr>
      </p:pic>
      <p:pic>
        <p:nvPicPr>
          <p:cNvPr id="15" name="Picture 14">
            <a:extLst>
              <a:ext uri="{FF2B5EF4-FFF2-40B4-BE49-F238E27FC236}">
                <a16:creationId xmlns:a16="http://schemas.microsoft.com/office/drawing/2014/main" id="{567EF393-7C2B-9900-6786-03FB7FF05E68}"/>
              </a:ext>
            </a:extLst>
          </p:cNvPr>
          <p:cNvPicPr>
            <a:picLocks noChangeAspect="1"/>
          </p:cNvPicPr>
          <p:nvPr/>
        </p:nvPicPr>
        <p:blipFill>
          <a:blip r:embed="rId3"/>
          <a:stretch>
            <a:fillRect/>
          </a:stretch>
        </p:blipFill>
        <p:spPr>
          <a:xfrm>
            <a:off x="6919350" y="672374"/>
            <a:ext cx="1843509" cy="1382631"/>
          </a:xfrm>
          <a:prstGeom prst="rect">
            <a:avLst/>
          </a:prstGeom>
        </p:spPr>
      </p:pic>
    </p:spTree>
    <p:extLst>
      <p:ext uri="{BB962C8B-B14F-4D97-AF65-F5344CB8AC3E}">
        <p14:creationId xmlns:p14="http://schemas.microsoft.com/office/powerpoint/2010/main" val="3749380735"/>
      </p:ext>
    </p:extLst>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A61FCE-2A44-E4E8-1D95-A84998BD71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
        <p:nvSpPr>
          <p:cNvPr id="6" name="TextBox 5">
            <a:extLst>
              <a:ext uri="{FF2B5EF4-FFF2-40B4-BE49-F238E27FC236}">
                <a16:creationId xmlns:a16="http://schemas.microsoft.com/office/drawing/2014/main" id="{85B75358-C29A-079F-67BF-8D13899B67CF}"/>
              </a:ext>
            </a:extLst>
          </p:cNvPr>
          <p:cNvSpPr txBox="1"/>
          <p:nvPr/>
        </p:nvSpPr>
        <p:spPr>
          <a:xfrm>
            <a:off x="10633" y="783141"/>
            <a:ext cx="2280184" cy="523220"/>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 sz="2800" b="1" dirty="0">
                <a:solidFill>
                  <a:srgbClr val="FF9800"/>
                </a:solidFill>
                <a:latin typeface="Roboto Condensed"/>
                <a:ea typeface="Roboto Condensed"/>
                <a:cs typeface="Roboto Condensed"/>
                <a:sym typeface="Roboto Condensed"/>
              </a:rPr>
              <a:t>IMPORTANCE</a:t>
            </a:r>
            <a:r>
              <a:rPr kumimoji="0" lang="en" sz="2400" b="1" i="0" u="none" strike="noStrike" kern="0" cap="none" spc="0" normalizeH="0" baseline="0" noProof="0" dirty="0">
                <a:ln>
                  <a:noFill/>
                </a:ln>
                <a:solidFill>
                  <a:srgbClr val="FF9800"/>
                </a:solidFill>
                <a:effectLst/>
                <a:uLnTx/>
                <a:uFillTx/>
                <a:latin typeface="Roboto Condensed"/>
                <a:ea typeface="Roboto Condensed"/>
                <a:cs typeface="Roboto Condensed"/>
                <a:sym typeface="Roboto Condensed"/>
              </a:rPr>
              <a:t>:</a:t>
            </a:r>
            <a:endParaRPr lang="en-US" sz="900" dirty="0"/>
          </a:p>
        </p:txBody>
      </p:sp>
      <p:grpSp>
        <p:nvGrpSpPr>
          <p:cNvPr id="19" name="Google Shape;1743;p47">
            <a:extLst>
              <a:ext uri="{FF2B5EF4-FFF2-40B4-BE49-F238E27FC236}">
                <a16:creationId xmlns:a16="http://schemas.microsoft.com/office/drawing/2014/main" id="{A08290AD-1BEC-AAF5-53EE-4B631F18FD38}"/>
              </a:ext>
            </a:extLst>
          </p:cNvPr>
          <p:cNvGrpSpPr/>
          <p:nvPr/>
        </p:nvGrpSpPr>
        <p:grpSpPr>
          <a:xfrm>
            <a:off x="2527260" y="2505076"/>
            <a:ext cx="4492665" cy="2317800"/>
            <a:chOff x="6332670" y="5663946"/>
            <a:chExt cx="856627" cy="594715"/>
          </a:xfrm>
        </p:grpSpPr>
        <p:grpSp>
          <p:nvGrpSpPr>
            <p:cNvPr id="20" name="Google Shape;1744;p47">
              <a:extLst>
                <a:ext uri="{FF2B5EF4-FFF2-40B4-BE49-F238E27FC236}">
                  <a16:creationId xmlns:a16="http://schemas.microsoft.com/office/drawing/2014/main" id="{7445A6DF-33C9-679F-7156-D3EA98191900}"/>
                </a:ext>
              </a:extLst>
            </p:cNvPr>
            <p:cNvGrpSpPr/>
            <p:nvPr/>
          </p:nvGrpSpPr>
          <p:grpSpPr>
            <a:xfrm>
              <a:off x="6392364" y="5663946"/>
              <a:ext cx="796933" cy="185801"/>
              <a:chOff x="3321050" y="1066800"/>
              <a:chExt cx="6505573" cy="1508125"/>
            </a:xfrm>
          </p:grpSpPr>
          <p:sp>
            <p:nvSpPr>
              <p:cNvPr id="27" name="Google Shape;1745;p47">
                <a:extLst>
                  <a:ext uri="{FF2B5EF4-FFF2-40B4-BE49-F238E27FC236}">
                    <a16:creationId xmlns:a16="http://schemas.microsoft.com/office/drawing/2014/main" id="{C6E6D8A8-8D33-5F34-377D-1C0E575A3F5D}"/>
                  </a:ext>
                </a:extLst>
              </p:cNvPr>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FF98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28" name="Google Shape;1746;p47">
                <a:extLst>
                  <a:ext uri="{FF2B5EF4-FFF2-40B4-BE49-F238E27FC236}">
                    <a16:creationId xmlns:a16="http://schemas.microsoft.com/office/drawing/2014/main" id="{4962BC3B-96C9-D8CE-293F-A217FE448519}"/>
                  </a:ext>
                </a:extLst>
              </p:cNvPr>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D26F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1" name="Google Shape;1747;p47">
              <a:extLst>
                <a:ext uri="{FF2B5EF4-FFF2-40B4-BE49-F238E27FC236}">
                  <a16:creationId xmlns:a16="http://schemas.microsoft.com/office/drawing/2014/main" id="{950109CE-C597-876D-8F6B-45FD6DB7E277}"/>
                </a:ext>
              </a:extLst>
            </p:cNvPr>
            <p:cNvGrpSpPr/>
            <p:nvPr/>
          </p:nvGrpSpPr>
          <p:grpSpPr>
            <a:xfrm flipH="1">
              <a:off x="6332670" y="5868403"/>
              <a:ext cx="796933" cy="185801"/>
              <a:chOff x="3321050" y="1066800"/>
              <a:chExt cx="6505573" cy="1508125"/>
            </a:xfrm>
          </p:grpSpPr>
          <p:sp>
            <p:nvSpPr>
              <p:cNvPr id="25" name="Google Shape;1748;p47">
                <a:extLst>
                  <a:ext uri="{FF2B5EF4-FFF2-40B4-BE49-F238E27FC236}">
                    <a16:creationId xmlns:a16="http://schemas.microsoft.com/office/drawing/2014/main" id="{8A6D3A41-F9BB-7716-54BF-6EB8EA98C4DE}"/>
                  </a:ext>
                </a:extLst>
              </p:cNvPr>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 name="Google Shape;1749;p47">
                <a:extLst>
                  <a:ext uri="{FF2B5EF4-FFF2-40B4-BE49-F238E27FC236}">
                    <a16:creationId xmlns:a16="http://schemas.microsoft.com/office/drawing/2014/main" id="{11029B0E-73C0-DBD6-4A2D-E95E40C2FB01}"/>
                  </a:ext>
                </a:extLst>
              </p:cNvPr>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2" name="Google Shape;1750;p47">
              <a:extLst>
                <a:ext uri="{FF2B5EF4-FFF2-40B4-BE49-F238E27FC236}">
                  <a16:creationId xmlns:a16="http://schemas.microsoft.com/office/drawing/2014/main" id="{82054E0A-386A-F8F7-F520-0492851BB936}"/>
                </a:ext>
              </a:extLst>
            </p:cNvPr>
            <p:cNvGrpSpPr/>
            <p:nvPr/>
          </p:nvGrpSpPr>
          <p:grpSpPr>
            <a:xfrm>
              <a:off x="6392364" y="6072860"/>
              <a:ext cx="796933" cy="185801"/>
              <a:chOff x="3321050" y="1066800"/>
              <a:chExt cx="6505573" cy="1508125"/>
            </a:xfrm>
          </p:grpSpPr>
          <p:sp>
            <p:nvSpPr>
              <p:cNvPr id="23" name="Google Shape;1751;p47">
                <a:extLst>
                  <a:ext uri="{FF2B5EF4-FFF2-40B4-BE49-F238E27FC236}">
                    <a16:creationId xmlns:a16="http://schemas.microsoft.com/office/drawing/2014/main" id="{3FF90835-0E5D-54B6-6F92-4D1C6E3BFF99}"/>
                  </a:ext>
                </a:extLst>
              </p:cNvPr>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24" name="Google Shape;1752;p47">
                <a:extLst>
                  <a:ext uri="{FF2B5EF4-FFF2-40B4-BE49-F238E27FC236}">
                    <a16:creationId xmlns:a16="http://schemas.microsoft.com/office/drawing/2014/main" id="{D68306FB-DE62-7DB0-ED53-0389BBFBCF4D}"/>
                  </a:ext>
                </a:extLst>
              </p:cNvPr>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grpSp>
        <p:nvGrpSpPr>
          <p:cNvPr id="29" name="Google Shape;1743;p47">
            <a:extLst>
              <a:ext uri="{FF2B5EF4-FFF2-40B4-BE49-F238E27FC236}">
                <a16:creationId xmlns:a16="http://schemas.microsoft.com/office/drawing/2014/main" id="{F895D312-2396-A9D6-72A7-ED5805ADD8E7}"/>
              </a:ext>
            </a:extLst>
          </p:cNvPr>
          <p:cNvGrpSpPr/>
          <p:nvPr/>
        </p:nvGrpSpPr>
        <p:grpSpPr>
          <a:xfrm rot="10800000">
            <a:off x="2527260" y="902260"/>
            <a:ext cx="4492665" cy="1520964"/>
            <a:chOff x="6332670" y="5868403"/>
            <a:chExt cx="856627" cy="390258"/>
          </a:xfrm>
        </p:grpSpPr>
        <p:grpSp>
          <p:nvGrpSpPr>
            <p:cNvPr id="31" name="Google Shape;1747;p47">
              <a:extLst>
                <a:ext uri="{FF2B5EF4-FFF2-40B4-BE49-F238E27FC236}">
                  <a16:creationId xmlns:a16="http://schemas.microsoft.com/office/drawing/2014/main" id="{359EC41A-0C4F-DB40-E7A1-F9F6429D843C}"/>
                </a:ext>
              </a:extLst>
            </p:cNvPr>
            <p:cNvGrpSpPr/>
            <p:nvPr/>
          </p:nvGrpSpPr>
          <p:grpSpPr>
            <a:xfrm flipH="1">
              <a:off x="6332670" y="5868403"/>
              <a:ext cx="796933" cy="185801"/>
              <a:chOff x="3321050" y="1066800"/>
              <a:chExt cx="6505573" cy="1508125"/>
            </a:xfrm>
          </p:grpSpPr>
          <p:sp>
            <p:nvSpPr>
              <p:cNvPr id="35" name="Google Shape;1748;p47">
                <a:extLst>
                  <a:ext uri="{FF2B5EF4-FFF2-40B4-BE49-F238E27FC236}">
                    <a16:creationId xmlns:a16="http://schemas.microsoft.com/office/drawing/2014/main" id="{8A3DF15E-0239-9B49-DA45-A39F8880C010}"/>
                  </a:ext>
                </a:extLst>
              </p:cNvPr>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36" name="Google Shape;1749;p47">
                <a:extLst>
                  <a:ext uri="{FF2B5EF4-FFF2-40B4-BE49-F238E27FC236}">
                    <a16:creationId xmlns:a16="http://schemas.microsoft.com/office/drawing/2014/main" id="{880C6D6E-9130-322C-B903-D39E5963C554}"/>
                  </a:ext>
                </a:extLst>
              </p:cNvPr>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grpSp>
        <p:grpSp>
          <p:nvGrpSpPr>
            <p:cNvPr id="32" name="Google Shape;1750;p47">
              <a:extLst>
                <a:ext uri="{FF2B5EF4-FFF2-40B4-BE49-F238E27FC236}">
                  <a16:creationId xmlns:a16="http://schemas.microsoft.com/office/drawing/2014/main" id="{84EBA608-D232-BD09-44FD-1463ACD02E44}"/>
                </a:ext>
              </a:extLst>
            </p:cNvPr>
            <p:cNvGrpSpPr/>
            <p:nvPr/>
          </p:nvGrpSpPr>
          <p:grpSpPr>
            <a:xfrm>
              <a:off x="6392364" y="6072860"/>
              <a:ext cx="796933" cy="185801"/>
              <a:chOff x="3321050" y="1066798"/>
              <a:chExt cx="6505573" cy="1508132"/>
            </a:xfrm>
          </p:grpSpPr>
          <p:sp>
            <p:nvSpPr>
              <p:cNvPr id="33" name="Google Shape;1751;p47">
                <a:extLst>
                  <a:ext uri="{FF2B5EF4-FFF2-40B4-BE49-F238E27FC236}">
                    <a16:creationId xmlns:a16="http://schemas.microsoft.com/office/drawing/2014/main" id="{AD5A139F-EE31-5879-1C4E-4A362894C632}"/>
                  </a:ext>
                </a:extLst>
              </p:cNvPr>
              <p:cNvSpPr/>
              <p:nvPr/>
            </p:nvSpPr>
            <p:spPr>
              <a:xfrm>
                <a:off x="3321050" y="1066798"/>
                <a:ext cx="6505573" cy="1508126"/>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chemeClr val="dk1"/>
                  </a:solidFill>
                  <a:latin typeface="Calibri"/>
                  <a:ea typeface="Calibri"/>
                  <a:cs typeface="Calibri"/>
                  <a:sym typeface="Calibri"/>
                </a:endParaRPr>
              </a:p>
            </p:txBody>
          </p:sp>
          <p:sp>
            <p:nvSpPr>
              <p:cNvPr id="34" name="Google Shape;1752;p47">
                <a:extLst>
                  <a:ext uri="{FF2B5EF4-FFF2-40B4-BE49-F238E27FC236}">
                    <a16:creationId xmlns:a16="http://schemas.microsoft.com/office/drawing/2014/main" id="{45385335-81F2-0340-DF11-E1C93195CF77}"/>
                  </a:ext>
                </a:extLst>
              </p:cNvPr>
              <p:cNvSpPr/>
              <p:nvPr/>
            </p:nvSpPr>
            <p:spPr>
              <a:xfrm>
                <a:off x="3321050" y="1801819"/>
                <a:ext cx="769938" cy="773111"/>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39" name="TextBox 38">
            <a:extLst>
              <a:ext uri="{FF2B5EF4-FFF2-40B4-BE49-F238E27FC236}">
                <a16:creationId xmlns:a16="http://schemas.microsoft.com/office/drawing/2014/main" id="{5B4216E2-624B-4143-81A5-CA233E2B1EF3}"/>
              </a:ext>
            </a:extLst>
          </p:cNvPr>
          <p:cNvSpPr txBox="1"/>
          <p:nvPr/>
        </p:nvSpPr>
        <p:spPr>
          <a:xfrm>
            <a:off x="3218303" y="1077549"/>
            <a:ext cx="2707393" cy="369332"/>
          </a:xfrm>
          <a:prstGeom prst="rect">
            <a:avLst/>
          </a:prstGeom>
          <a:noFill/>
        </p:spPr>
        <p:txBody>
          <a:bodyPr wrap="square" rtlCol="0">
            <a:spAutoFit/>
          </a:bodyPr>
          <a:lstStyle/>
          <a:p>
            <a:r>
              <a:rPr lang="en-US" sz="1800" b="1" dirty="0">
                <a:solidFill>
                  <a:schemeClr val="bg1"/>
                </a:solidFill>
              </a:rPr>
              <a:t>1- Faster than human.</a:t>
            </a:r>
          </a:p>
        </p:txBody>
      </p:sp>
      <p:sp>
        <p:nvSpPr>
          <p:cNvPr id="40" name="TextBox 39">
            <a:extLst>
              <a:ext uri="{FF2B5EF4-FFF2-40B4-BE49-F238E27FC236}">
                <a16:creationId xmlns:a16="http://schemas.microsoft.com/office/drawing/2014/main" id="{641F6C9D-6F7C-30D9-6689-A8B318FA07AB}"/>
              </a:ext>
            </a:extLst>
          </p:cNvPr>
          <p:cNvSpPr txBox="1"/>
          <p:nvPr/>
        </p:nvSpPr>
        <p:spPr>
          <a:xfrm>
            <a:off x="3257905" y="1925562"/>
            <a:ext cx="3669594" cy="338554"/>
          </a:xfrm>
          <a:prstGeom prst="rect">
            <a:avLst/>
          </a:prstGeom>
          <a:noFill/>
        </p:spPr>
        <p:txBody>
          <a:bodyPr wrap="none" rtlCol="0">
            <a:spAutoFit/>
          </a:bodyPr>
          <a:lstStyle/>
          <a:p>
            <a:r>
              <a:rPr lang="en-US" sz="1600" b="1" dirty="0">
                <a:solidFill>
                  <a:schemeClr val="bg1"/>
                </a:solidFill>
              </a:rPr>
              <a:t>2- Small can move in small places.</a:t>
            </a:r>
          </a:p>
        </p:txBody>
      </p:sp>
      <p:sp>
        <p:nvSpPr>
          <p:cNvPr id="41" name="TextBox 40">
            <a:extLst>
              <a:ext uri="{FF2B5EF4-FFF2-40B4-BE49-F238E27FC236}">
                <a16:creationId xmlns:a16="http://schemas.microsoft.com/office/drawing/2014/main" id="{BA715ED1-C904-5AB0-0691-50B8E92C0BB6}"/>
              </a:ext>
            </a:extLst>
          </p:cNvPr>
          <p:cNvSpPr txBox="1"/>
          <p:nvPr/>
        </p:nvSpPr>
        <p:spPr>
          <a:xfrm>
            <a:off x="3218303" y="2750522"/>
            <a:ext cx="3698448" cy="369332"/>
          </a:xfrm>
          <a:prstGeom prst="rect">
            <a:avLst/>
          </a:prstGeom>
          <a:noFill/>
        </p:spPr>
        <p:txBody>
          <a:bodyPr wrap="none" rtlCol="0">
            <a:spAutoFit/>
          </a:bodyPr>
          <a:lstStyle/>
          <a:p>
            <a:r>
              <a:rPr lang="en-US" sz="1800" b="1" dirty="0">
                <a:solidFill>
                  <a:schemeClr val="bg1"/>
                </a:solidFill>
              </a:rPr>
              <a:t>3- Decrease time of Exploration.</a:t>
            </a:r>
          </a:p>
        </p:txBody>
      </p:sp>
      <p:sp>
        <p:nvSpPr>
          <p:cNvPr id="42" name="TextBox 41">
            <a:extLst>
              <a:ext uri="{FF2B5EF4-FFF2-40B4-BE49-F238E27FC236}">
                <a16:creationId xmlns:a16="http://schemas.microsoft.com/office/drawing/2014/main" id="{B49FCD8D-36B6-A613-EE10-5BE19A7CF051}"/>
              </a:ext>
            </a:extLst>
          </p:cNvPr>
          <p:cNvSpPr txBox="1"/>
          <p:nvPr/>
        </p:nvSpPr>
        <p:spPr>
          <a:xfrm>
            <a:off x="3257905" y="3391806"/>
            <a:ext cx="3142895" cy="584775"/>
          </a:xfrm>
          <a:prstGeom prst="rect">
            <a:avLst/>
          </a:prstGeom>
          <a:noFill/>
        </p:spPr>
        <p:txBody>
          <a:bodyPr wrap="square" rtlCol="0">
            <a:spAutoFit/>
          </a:bodyPr>
          <a:lstStyle/>
          <a:p>
            <a:r>
              <a:rPr lang="en-US" sz="1600" b="1" dirty="0">
                <a:solidFill>
                  <a:schemeClr val="bg1"/>
                </a:solidFill>
              </a:rPr>
              <a:t>4- Give information of Temp.</a:t>
            </a:r>
          </a:p>
          <a:p>
            <a:r>
              <a:rPr lang="en-US" sz="1600" b="1" dirty="0">
                <a:solidFill>
                  <a:schemeClr val="bg1"/>
                </a:solidFill>
              </a:rPr>
              <a:t>    &amp; Humidity.</a:t>
            </a:r>
          </a:p>
        </p:txBody>
      </p:sp>
      <p:sp>
        <p:nvSpPr>
          <p:cNvPr id="43" name="TextBox 42">
            <a:extLst>
              <a:ext uri="{FF2B5EF4-FFF2-40B4-BE49-F238E27FC236}">
                <a16:creationId xmlns:a16="http://schemas.microsoft.com/office/drawing/2014/main" id="{7A5D0149-1B20-65DA-63F1-A6E93C0CD134}"/>
              </a:ext>
            </a:extLst>
          </p:cNvPr>
          <p:cNvSpPr txBox="1"/>
          <p:nvPr/>
        </p:nvSpPr>
        <p:spPr>
          <a:xfrm>
            <a:off x="3087659" y="4261350"/>
            <a:ext cx="4032176" cy="369332"/>
          </a:xfrm>
          <a:prstGeom prst="rect">
            <a:avLst/>
          </a:prstGeom>
          <a:noFill/>
        </p:spPr>
        <p:txBody>
          <a:bodyPr wrap="square" rtlCol="0">
            <a:spAutoFit/>
          </a:bodyPr>
          <a:lstStyle/>
          <a:p>
            <a:pPr algn="ctr"/>
            <a:r>
              <a:rPr lang="en-US" sz="1800" b="1" dirty="0">
                <a:solidFill>
                  <a:schemeClr val="bg1"/>
                </a:solidFill>
              </a:rPr>
              <a:t>5- Explore places &amp; Self driving .</a:t>
            </a:r>
          </a:p>
        </p:txBody>
      </p:sp>
    </p:spTree>
    <p:extLst>
      <p:ext uri="{BB962C8B-B14F-4D97-AF65-F5344CB8AC3E}">
        <p14:creationId xmlns:p14="http://schemas.microsoft.com/office/powerpoint/2010/main" val="330405194"/>
      </p:ext>
    </p:extLst>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7"/>
          <p:cNvSpPr txBox="1">
            <a:spLocks noGrp="1"/>
          </p:cNvSpPr>
          <p:nvPr>
            <p:ph type="ctrTitle" idx="4294967295"/>
          </p:nvPr>
        </p:nvSpPr>
        <p:spPr>
          <a:xfrm>
            <a:off x="0" y="755342"/>
            <a:ext cx="2371060" cy="851703"/>
          </a:xfrm>
          <a:prstGeom prst="rect">
            <a:avLst/>
          </a:prstGeom>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r>
              <a:rPr lang="en" sz="5400" dirty="0">
                <a:solidFill>
                  <a:schemeClr val="accent5"/>
                </a:solidFill>
              </a:rPr>
              <a:t>GOALS:</a:t>
            </a:r>
            <a:endParaRPr sz="5400" dirty="0">
              <a:solidFill>
                <a:schemeClr val="accent5"/>
              </a:solidFill>
            </a:endParaRPr>
          </a:p>
        </p:txBody>
      </p:sp>
      <p:sp>
        <p:nvSpPr>
          <p:cNvPr id="262" name="Google Shape;262;p1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grpSp>
        <p:nvGrpSpPr>
          <p:cNvPr id="2" name="Google Shape;1423;p47">
            <a:extLst>
              <a:ext uri="{FF2B5EF4-FFF2-40B4-BE49-F238E27FC236}">
                <a16:creationId xmlns:a16="http://schemas.microsoft.com/office/drawing/2014/main" id="{9825BA61-2FBF-85E1-ABF6-8E34CD6BB3E4}"/>
              </a:ext>
            </a:extLst>
          </p:cNvPr>
          <p:cNvGrpSpPr/>
          <p:nvPr/>
        </p:nvGrpSpPr>
        <p:grpSpPr>
          <a:xfrm>
            <a:off x="2514532" y="53170"/>
            <a:ext cx="5103459" cy="4898925"/>
            <a:chOff x="8770051" y="945868"/>
            <a:chExt cx="744272" cy="785425"/>
          </a:xfrm>
        </p:grpSpPr>
        <p:sp>
          <p:nvSpPr>
            <p:cNvPr id="3" name="Google Shape;1424;p47">
              <a:extLst>
                <a:ext uri="{FF2B5EF4-FFF2-40B4-BE49-F238E27FC236}">
                  <a16:creationId xmlns:a16="http://schemas.microsoft.com/office/drawing/2014/main" id="{624F0A0B-784F-F247-B176-AF6BB29BD6F0}"/>
                </a:ext>
              </a:extLst>
            </p:cNvPr>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1600" b="1" dirty="0">
                  <a:solidFill>
                    <a:schemeClr val="bg1"/>
                  </a:solidFill>
                  <a:latin typeface="Calibri"/>
                  <a:ea typeface="Calibri"/>
                  <a:cs typeface="Calibri"/>
                  <a:sym typeface="Calibri"/>
                </a:rPr>
                <a:t> Live object Detection.</a:t>
              </a:r>
              <a:endParaRPr sz="1600" b="1" dirty="0">
                <a:solidFill>
                  <a:schemeClr val="bg1"/>
                </a:solidFill>
                <a:latin typeface="Calibri"/>
                <a:ea typeface="Calibri"/>
                <a:cs typeface="Calibri"/>
                <a:sym typeface="Calibri"/>
              </a:endParaRPr>
            </a:p>
          </p:txBody>
        </p:sp>
        <p:sp>
          <p:nvSpPr>
            <p:cNvPr id="4" name="Google Shape;1425;p47">
              <a:extLst>
                <a:ext uri="{FF2B5EF4-FFF2-40B4-BE49-F238E27FC236}">
                  <a16:creationId xmlns:a16="http://schemas.microsoft.com/office/drawing/2014/main" id="{871EA8B8-FDDF-44E8-D11F-64BD053EEE61}"/>
                </a:ext>
              </a:extLst>
            </p:cNvPr>
            <p:cNvSpPr/>
            <p:nvPr/>
          </p:nvSpPr>
          <p:spPr>
            <a:xfrm>
              <a:off x="8961490" y="1075246"/>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1600" b="1" dirty="0">
                  <a:solidFill>
                    <a:schemeClr val="bg1"/>
                  </a:solidFill>
                  <a:latin typeface="Calibri"/>
                  <a:ea typeface="Calibri"/>
                  <a:cs typeface="Calibri"/>
                  <a:sym typeface="Calibri"/>
                </a:rPr>
                <a:t>           Explore places.</a:t>
              </a:r>
              <a:endParaRPr sz="1600" b="1" dirty="0">
                <a:solidFill>
                  <a:schemeClr val="bg1"/>
                </a:solidFill>
                <a:latin typeface="Calibri"/>
                <a:ea typeface="Calibri"/>
                <a:cs typeface="Calibri"/>
                <a:sym typeface="Calibri"/>
              </a:endParaRPr>
            </a:p>
          </p:txBody>
        </p:sp>
        <p:sp>
          <p:nvSpPr>
            <p:cNvPr id="5" name="Google Shape;1426;p47">
              <a:extLst>
                <a:ext uri="{FF2B5EF4-FFF2-40B4-BE49-F238E27FC236}">
                  <a16:creationId xmlns:a16="http://schemas.microsoft.com/office/drawing/2014/main" id="{111BD68C-0209-EF72-4FD9-D84A433EF601}"/>
                </a:ext>
              </a:extLst>
            </p:cNvPr>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1800" b="1" dirty="0">
                  <a:solidFill>
                    <a:schemeClr val="bg1"/>
                  </a:solidFill>
                  <a:latin typeface="Calibri"/>
                  <a:ea typeface="Calibri"/>
                  <a:cs typeface="Calibri"/>
                  <a:sym typeface="Calibri"/>
                </a:rPr>
                <a:t> Measure Temperature &amp; Humidity.</a:t>
              </a:r>
              <a:endParaRPr sz="1800" b="1" dirty="0">
                <a:solidFill>
                  <a:schemeClr val="bg1"/>
                </a:solidFill>
                <a:latin typeface="Calibri"/>
                <a:ea typeface="Calibri"/>
                <a:cs typeface="Calibri"/>
                <a:sym typeface="Calibri"/>
              </a:endParaRPr>
            </a:p>
          </p:txBody>
        </p:sp>
        <p:sp>
          <p:nvSpPr>
            <p:cNvPr id="6" name="Google Shape;1427;p47">
              <a:extLst>
                <a:ext uri="{FF2B5EF4-FFF2-40B4-BE49-F238E27FC236}">
                  <a16:creationId xmlns:a16="http://schemas.microsoft.com/office/drawing/2014/main" id="{06FC5BC1-504C-91B4-2021-097B8623E38D}"/>
                </a:ext>
              </a:extLst>
            </p:cNvPr>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1600" dirty="0">
                  <a:solidFill>
                    <a:schemeClr val="dk1"/>
                  </a:solidFill>
                  <a:latin typeface="Calibri"/>
                  <a:ea typeface="Calibri"/>
                  <a:cs typeface="Calibri"/>
                  <a:sym typeface="Calibri"/>
                </a:rPr>
                <a:t>     </a:t>
              </a:r>
              <a:r>
                <a:rPr lang="en-US" sz="1600" dirty="0">
                  <a:solidFill>
                    <a:schemeClr val="bg1"/>
                  </a:solidFill>
                  <a:latin typeface="Calibri"/>
                  <a:ea typeface="Calibri"/>
                  <a:cs typeface="Calibri"/>
                  <a:sym typeface="Calibri"/>
                </a:rPr>
                <a:t> </a:t>
              </a:r>
              <a:r>
                <a:rPr lang="en-US" sz="1600" b="1" dirty="0">
                  <a:solidFill>
                    <a:schemeClr val="bg1"/>
                  </a:solidFill>
                  <a:latin typeface="Calibri"/>
                  <a:ea typeface="Calibri"/>
                  <a:cs typeface="Calibri"/>
                  <a:sym typeface="Calibri"/>
                </a:rPr>
                <a:t>Walk through maze &amp; Auto driving.</a:t>
              </a:r>
              <a:endParaRPr sz="1600" dirty="0">
                <a:solidFill>
                  <a:schemeClr val="bg1"/>
                </a:solidFill>
                <a:latin typeface="Calibri"/>
                <a:ea typeface="Calibri"/>
                <a:cs typeface="Calibri"/>
                <a:sym typeface="Calibri"/>
              </a:endParaRPr>
            </a:p>
          </p:txBody>
        </p:sp>
        <p:sp>
          <p:nvSpPr>
            <p:cNvPr id="7" name="Google Shape;1428;p47">
              <a:extLst>
                <a:ext uri="{FF2B5EF4-FFF2-40B4-BE49-F238E27FC236}">
                  <a16:creationId xmlns:a16="http://schemas.microsoft.com/office/drawing/2014/main" id="{23BBA2F2-75AA-943F-772A-B48B8700D958}"/>
                </a:ext>
              </a:extLst>
            </p:cNvPr>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1400" b="1" dirty="0">
                  <a:solidFill>
                    <a:schemeClr val="bg1"/>
                  </a:solidFill>
                  <a:latin typeface="Calibri"/>
                  <a:ea typeface="Calibri"/>
                  <a:cs typeface="Calibri"/>
                  <a:sym typeface="Calibri"/>
                </a:rPr>
                <a:t> Generate map.</a:t>
              </a:r>
              <a:endParaRPr sz="1400" b="1" dirty="0">
                <a:solidFill>
                  <a:schemeClr val="bg1"/>
                </a:solidFill>
                <a:latin typeface="Calibri"/>
                <a:ea typeface="Calibri"/>
                <a:cs typeface="Calibri"/>
                <a:sym typeface="Calibri"/>
              </a:endParaRPr>
            </a:p>
          </p:txBody>
        </p:sp>
        <p:grpSp>
          <p:nvGrpSpPr>
            <p:cNvPr id="8" name="Google Shape;1429;p47">
              <a:extLst>
                <a:ext uri="{FF2B5EF4-FFF2-40B4-BE49-F238E27FC236}">
                  <a16:creationId xmlns:a16="http://schemas.microsoft.com/office/drawing/2014/main" id="{49F1103E-3D13-3D69-55C8-0C5C530D3CEE}"/>
                </a:ext>
              </a:extLst>
            </p:cNvPr>
            <p:cNvGrpSpPr/>
            <p:nvPr/>
          </p:nvGrpSpPr>
          <p:grpSpPr>
            <a:xfrm>
              <a:off x="8770051" y="945868"/>
              <a:ext cx="744272" cy="785425"/>
              <a:chOff x="6565437" y="1596526"/>
              <a:chExt cx="744272" cy="785425"/>
            </a:xfrm>
          </p:grpSpPr>
          <p:sp>
            <p:nvSpPr>
              <p:cNvPr id="9" name="Google Shape;1430;p47">
                <a:extLst>
                  <a:ext uri="{FF2B5EF4-FFF2-40B4-BE49-F238E27FC236}">
                    <a16:creationId xmlns:a16="http://schemas.microsoft.com/office/drawing/2014/main" id="{CE740D32-2CC5-8F92-64E3-6910F8EA9065}"/>
                  </a:ext>
                </a:extLst>
              </p:cNvPr>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 name="Google Shape;1431;p47">
                <a:extLst>
                  <a:ext uri="{FF2B5EF4-FFF2-40B4-BE49-F238E27FC236}">
                    <a16:creationId xmlns:a16="http://schemas.microsoft.com/office/drawing/2014/main" id="{EB3473C5-203A-EF4B-3870-F482CC4DF9A4}"/>
                  </a:ext>
                </a:extLst>
              </p:cNvPr>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 name="Google Shape;1432;p47">
                <a:extLst>
                  <a:ext uri="{FF2B5EF4-FFF2-40B4-BE49-F238E27FC236}">
                    <a16:creationId xmlns:a16="http://schemas.microsoft.com/office/drawing/2014/main" id="{F7054683-3AE1-149A-7167-0B1E6E423F2E}"/>
                  </a:ext>
                </a:extLst>
              </p:cNvPr>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 name="Google Shape;1433;p47">
                <a:extLst>
                  <a:ext uri="{FF2B5EF4-FFF2-40B4-BE49-F238E27FC236}">
                    <a16:creationId xmlns:a16="http://schemas.microsoft.com/office/drawing/2014/main" id="{73A66FA9-8EA7-FFFF-5E24-845A5CE64D87}"/>
                  </a:ext>
                </a:extLst>
              </p:cNvPr>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 name="Google Shape;1434;p47">
                <a:extLst>
                  <a:ext uri="{FF2B5EF4-FFF2-40B4-BE49-F238E27FC236}">
                    <a16:creationId xmlns:a16="http://schemas.microsoft.com/office/drawing/2014/main" id="{B993E17C-AD99-3E15-6429-B916F71A1107}"/>
                  </a:ext>
                </a:extLst>
              </p:cNvPr>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 name="Google Shape;1435;p47">
                <a:extLst>
                  <a:ext uri="{FF2B5EF4-FFF2-40B4-BE49-F238E27FC236}">
                    <a16:creationId xmlns:a16="http://schemas.microsoft.com/office/drawing/2014/main" id="{CA9F45E1-1A25-E360-1CC7-A11C349B8FFE}"/>
                  </a:ext>
                </a:extLst>
              </p:cNvPr>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 name="Google Shape;1436;p47">
                <a:extLst>
                  <a:ext uri="{FF2B5EF4-FFF2-40B4-BE49-F238E27FC236}">
                    <a16:creationId xmlns:a16="http://schemas.microsoft.com/office/drawing/2014/main" id="{4FDABCBF-CB70-847F-3878-97627C975E90}"/>
                  </a:ext>
                </a:extLst>
              </p:cNvPr>
              <p:cNvSpPr/>
              <p:nvPr/>
            </p:nvSpPr>
            <p:spPr>
              <a:xfrm>
                <a:off x="6931363" y="1596526"/>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437;p47">
                <a:extLst>
                  <a:ext uri="{FF2B5EF4-FFF2-40B4-BE49-F238E27FC236}">
                    <a16:creationId xmlns:a16="http://schemas.microsoft.com/office/drawing/2014/main" id="{3B1869DD-7574-880C-C102-CD5374179B2C}"/>
                  </a:ext>
                </a:extLst>
              </p:cNvPr>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438;p47">
                <a:extLst>
                  <a:ext uri="{FF2B5EF4-FFF2-40B4-BE49-F238E27FC236}">
                    <a16:creationId xmlns:a16="http://schemas.microsoft.com/office/drawing/2014/main" id="{60A85161-42E4-7127-CB1D-E64A9E7C0013}"/>
                  </a:ext>
                </a:extLst>
              </p:cNvPr>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1439;p47">
                <a:extLst>
                  <a:ext uri="{FF2B5EF4-FFF2-40B4-BE49-F238E27FC236}">
                    <a16:creationId xmlns:a16="http://schemas.microsoft.com/office/drawing/2014/main" id="{C39FC327-5AB9-7B3C-5C78-61B4934C29DA}"/>
                  </a:ext>
                </a:extLst>
              </p:cNvPr>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Tree>
  </p:cSld>
  <p:clrMapOvr>
    <a:masterClrMapping/>
  </p:clrMapOvr>
  <p:transition>
    <p:fade thruBlk="1"/>
  </p:transition>
</p:sld>
</file>

<file path=ppt/theme/theme1.xml><?xml version="1.0" encoding="utf-8"?>
<a:theme xmlns:a="http://schemas.openxmlformats.org/drawingml/2006/main" name="Salerio template">
  <a:themeElements>
    <a:clrScheme name="Custom 347">
      <a:dk1>
        <a:srgbClr val="263248"/>
      </a:dk1>
      <a:lt1>
        <a:srgbClr val="FFFFFF"/>
      </a:lt1>
      <a:dk2>
        <a:srgbClr val="434343"/>
      </a:dk2>
      <a:lt2>
        <a:srgbClr val="E0E4E9"/>
      </a:lt2>
      <a:accent1>
        <a:srgbClr val="3F5378"/>
      </a:accent1>
      <a:accent2>
        <a:srgbClr val="263248"/>
      </a:accent2>
      <a:accent3>
        <a:srgbClr val="92A8C8"/>
      </a:accent3>
      <a:accent4>
        <a:srgbClr val="C7D3E6"/>
      </a:accent4>
      <a:accent5>
        <a:srgbClr val="FF9800"/>
      </a:accent5>
      <a:accent6>
        <a:srgbClr val="D26F00"/>
      </a:accent6>
      <a:hlink>
        <a:srgbClr val="3F537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2417</TotalTime>
  <Words>2013</Words>
  <Application>Microsoft Office PowerPoint</Application>
  <PresentationFormat>On-screen Show (16:9)</PresentationFormat>
  <Paragraphs>353</Paragraphs>
  <Slides>62</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62</vt:i4>
      </vt:variant>
    </vt:vector>
  </HeadingPairs>
  <TitlesOfParts>
    <vt:vector size="72" baseType="lpstr">
      <vt:lpstr>Roboto Condensed Light</vt:lpstr>
      <vt:lpstr>Roboto Condensed</vt:lpstr>
      <vt:lpstr>Times New Roman</vt:lpstr>
      <vt:lpstr>Arial</vt:lpstr>
      <vt:lpstr>Arvo</vt:lpstr>
      <vt:lpstr>Wingdings</vt:lpstr>
      <vt:lpstr>Calibri</vt:lpstr>
      <vt:lpstr>Pristina</vt:lpstr>
      <vt:lpstr>Roboto Black</vt:lpstr>
      <vt:lpstr>Salerio template</vt:lpstr>
      <vt:lpstr>Rover  ALTAIF</vt:lpstr>
      <vt:lpstr>PROJECT TEAM (Crazy Forest(</vt:lpstr>
      <vt:lpstr>Project Overview Why?</vt:lpstr>
      <vt:lpstr>INTRODUCTION (Why..?)</vt:lpstr>
      <vt:lpstr>(Why..?)</vt:lpstr>
      <vt:lpstr>What?</vt:lpstr>
      <vt:lpstr>Idea of Our Project (What..? )</vt:lpstr>
      <vt:lpstr>PowerPoint Presentation</vt:lpstr>
      <vt:lpstr>GOALS:</vt:lpstr>
      <vt:lpstr>Applied Rovers :</vt:lpstr>
      <vt:lpstr>Tools and Technologies</vt:lpstr>
      <vt:lpstr>89,526,124$</vt:lpstr>
      <vt:lpstr>Technologies:</vt:lpstr>
      <vt:lpstr>Diagrams</vt:lpstr>
      <vt:lpstr>1- Block diagram:</vt:lpstr>
      <vt:lpstr>2- Use case mission control :</vt:lpstr>
      <vt:lpstr>3- Use case diagram of rover system :</vt:lpstr>
      <vt:lpstr>PowerPoint Presentation</vt:lpstr>
      <vt:lpstr>5- Sequence diagram of mission control :</vt:lpstr>
      <vt:lpstr>How?</vt:lpstr>
      <vt:lpstr>Procedures(How..?):</vt:lpstr>
      <vt:lpstr>Procedures(How..?):</vt:lpstr>
      <vt:lpstr>1- Connections to form rover</vt:lpstr>
      <vt:lpstr>2- Arduino role for Self Diving mechanism.</vt:lpstr>
      <vt:lpstr>PowerPoint Presentation</vt:lpstr>
      <vt:lpstr>3- Collecting data from environment.</vt:lpstr>
      <vt:lpstr>4- Real time Computer Vision  by AI techniques.</vt:lpstr>
      <vt:lpstr>4- Real time Computer Vision  by AI techniques.</vt:lpstr>
      <vt:lpstr>4- Real time Computer Vision  by AI techniques.</vt:lpstr>
      <vt:lpstr>4- Real time Computer Vision  by AI techniques.</vt:lpstr>
      <vt:lpstr>4- Real time Computer Vision  by AI techniques.</vt:lpstr>
      <vt:lpstr>4- Real time Computer Vision  by AI techniques.</vt:lpstr>
      <vt:lpstr>5- Live video Generation.  </vt:lpstr>
      <vt:lpstr>6- IOT technology for communication. </vt:lpstr>
      <vt:lpstr> 7- Analysis the collecting data and make dashboard. </vt:lpstr>
      <vt:lpstr>  8- Map Generation. </vt:lpstr>
      <vt:lpstr>9- Flutter Application. </vt:lpstr>
      <vt:lpstr>9- Flutter Application. </vt:lpstr>
      <vt:lpstr>9- Flutter Application. </vt:lpstr>
      <vt:lpstr>9- Flutter Application. </vt:lpstr>
      <vt:lpstr>9- Flutter Application. </vt:lpstr>
      <vt:lpstr>9- Flutter Application. </vt:lpstr>
      <vt:lpstr>9- Flutter Application. </vt:lpstr>
      <vt:lpstr>9- Flutter Application. </vt:lpstr>
      <vt:lpstr>9- Flutter Application. </vt:lpstr>
      <vt:lpstr>9- Flutter Application. </vt:lpstr>
      <vt:lpstr>9- Flutter Application. </vt:lpstr>
      <vt:lpstr>9- Flutter Application. </vt:lpstr>
      <vt:lpstr>9- Flutter Application. </vt:lpstr>
      <vt:lpstr>9- Flutter Application. </vt:lpstr>
      <vt:lpstr>9- Flutter Application. </vt:lpstr>
      <vt:lpstr>9- Flutter Application. </vt:lpstr>
      <vt:lpstr>9- Flutter Application. </vt:lpstr>
      <vt:lpstr>9- Flutter Application. </vt:lpstr>
      <vt:lpstr>9- Flutter Application. </vt:lpstr>
      <vt:lpstr>10- Firebase Connection</vt:lpstr>
      <vt:lpstr>10- Firebase Connection</vt:lpstr>
      <vt:lpstr>10- Firebase Connection</vt:lpstr>
      <vt:lpstr>10- Firebase Connection</vt:lpstr>
      <vt:lpstr>10- Firebase Connection</vt:lpstr>
      <vt:lpstr>10- Firebase Connection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Rover  Altaif</dc:title>
  <dc:creator>Dina</dc:creator>
  <cp:lastModifiedBy>farah192397@fci.bu.edu.eg</cp:lastModifiedBy>
  <cp:revision>24</cp:revision>
  <dcterms:modified xsi:type="dcterms:W3CDTF">2023-06-18T21:53:16Z</dcterms:modified>
</cp:coreProperties>
</file>